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2" r:id="rId2"/>
    <p:sldId id="263" r:id="rId3"/>
    <p:sldId id="260" r:id="rId4"/>
    <p:sldId id="261" r:id="rId5"/>
    <p:sldId id="264" r:id="rId6"/>
  </p:sldIdLst>
  <p:sldSz cx="7772400" cy="10058400"/>
  <p:notesSz cx="6858000" cy="9144000"/>
  <p:embeddedFontLst>
    <p:embeddedFont>
      <p:font typeface="KG What the Teacher Wants" panose="020B0604020202020204" charset="0"/>
      <p:regular r:id="rId7"/>
    </p:embeddedFont>
    <p:embeddedFont>
      <p:font typeface="HelloCutie" panose="020B0604020202020204" charset="0"/>
      <p:regular r:id="rId8"/>
    </p:embeddedFont>
    <p:embeddedFont>
      <p:font typeface="Kristen ITC" panose="03050502040202030202" pitchFamily="66" charset="0"/>
      <p:regular r:id="rId9"/>
    </p:embeddedFont>
    <p:embeddedFont>
      <p:font typeface="KG Strawberry Limeade" panose="020B0604020202020204"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482" y="-16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2"/>
            <a:ext cx="6606540" cy="3501814"/>
          </a:xfrm>
        </p:spPr>
        <p:txBody>
          <a:bodyPr anchor="b"/>
          <a:lstStyle>
            <a:lvl1pPr algn="ctr">
              <a:defRPr sz="8541"/>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3416"/>
            </a:lvl1pPr>
            <a:lvl2pPr marL="650829" indent="0" algn="ctr">
              <a:buNone/>
              <a:defRPr sz="2847"/>
            </a:lvl2pPr>
            <a:lvl3pPr marL="1301658" indent="0" algn="ctr">
              <a:buNone/>
              <a:defRPr sz="2562"/>
            </a:lvl3pPr>
            <a:lvl4pPr marL="1952486" indent="0" algn="ctr">
              <a:buNone/>
              <a:defRPr sz="2278"/>
            </a:lvl4pPr>
            <a:lvl5pPr marL="2603315" indent="0" algn="ctr">
              <a:buNone/>
              <a:defRPr sz="2278"/>
            </a:lvl5pPr>
            <a:lvl6pPr marL="3254144" indent="0" algn="ctr">
              <a:buNone/>
              <a:defRPr sz="2278"/>
            </a:lvl6pPr>
            <a:lvl7pPr marL="3904973" indent="0" algn="ctr">
              <a:buNone/>
              <a:defRPr sz="2278"/>
            </a:lvl7pPr>
            <a:lvl8pPr marL="4555801" indent="0" algn="ctr">
              <a:buNone/>
              <a:defRPr sz="2278"/>
            </a:lvl8pPr>
            <a:lvl9pPr marL="5206630" indent="0" algn="ctr">
              <a:buNone/>
              <a:defRPr sz="227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168757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7404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6"/>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2" y="535516"/>
            <a:ext cx="4930617"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404984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01185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8541"/>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3416">
                <a:solidFill>
                  <a:schemeClr val="tx1"/>
                </a:solidFill>
              </a:defRPr>
            </a:lvl1pPr>
            <a:lvl2pPr marL="650829" indent="0">
              <a:buNone/>
              <a:defRPr sz="2847">
                <a:solidFill>
                  <a:schemeClr val="tx1">
                    <a:tint val="75000"/>
                  </a:schemeClr>
                </a:solidFill>
              </a:defRPr>
            </a:lvl2pPr>
            <a:lvl3pPr marL="1301658" indent="0">
              <a:buNone/>
              <a:defRPr sz="2562">
                <a:solidFill>
                  <a:schemeClr val="tx1">
                    <a:tint val="75000"/>
                  </a:schemeClr>
                </a:solidFill>
              </a:defRPr>
            </a:lvl3pPr>
            <a:lvl4pPr marL="1952486" indent="0">
              <a:buNone/>
              <a:defRPr sz="2278">
                <a:solidFill>
                  <a:schemeClr val="tx1">
                    <a:tint val="75000"/>
                  </a:schemeClr>
                </a:solidFill>
              </a:defRPr>
            </a:lvl4pPr>
            <a:lvl5pPr marL="2603315" indent="0">
              <a:buNone/>
              <a:defRPr sz="2278">
                <a:solidFill>
                  <a:schemeClr val="tx1">
                    <a:tint val="75000"/>
                  </a:schemeClr>
                </a:solidFill>
              </a:defRPr>
            </a:lvl5pPr>
            <a:lvl6pPr marL="3254144" indent="0">
              <a:buNone/>
              <a:defRPr sz="2278">
                <a:solidFill>
                  <a:schemeClr val="tx1">
                    <a:tint val="75000"/>
                  </a:schemeClr>
                </a:solidFill>
              </a:defRPr>
            </a:lvl6pPr>
            <a:lvl7pPr marL="3904973" indent="0">
              <a:buNone/>
              <a:defRPr sz="2278">
                <a:solidFill>
                  <a:schemeClr val="tx1">
                    <a:tint val="75000"/>
                  </a:schemeClr>
                </a:solidFill>
              </a:defRPr>
            </a:lvl7pPr>
            <a:lvl8pPr marL="4555801" indent="0">
              <a:buNone/>
              <a:defRPr sz="2278">
                <a:solidFill>
                  <a:schemeClr val="tx1">
                    <a:tint val="75000"/>
                  </a:schemeClr>
                </a:solidFill>
              </a:defRPr>
            </a:lvl8pPr>
            <a:lvl9pPr marL="5206630" indent="0">
              <a:buNone/>
              <a:defRPr sz="227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54E7F-8C03-466C-B200-CEE0D2E1842B}"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66746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954E7F-8C03-466C-B200-CEE0D2E1842B}"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399026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20"/>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3416" b="1"/>
            </a:lvl1pPr>
            <a:lvl2pPr marL="650829" indent="0">
              <a:buNone/>
              <a:defRPr sz="2847" b="1"/>
            </a:lvl2pPr>
            <a:lvl3pPr marL="1301658" indent="0">
              <a:buNone/>
              <a:defRPr sz="2562" b="1"/>
            </a:lvl3pPr>
            <a:lvl4pPr marL="1952486" indent="0">
              <a:buNone/>
              <a:defRPr sz="2278" b="1"/>
            </a:lvl4pPr>
            <a:lvl5pPr marL="2603315" indent="0">
              <a:buNone/>
              <a:defRPr sz="2278" b="1"/>
            </a:lvl5pPr>
            <a:lvl6pPr marL="3254144" indent="0">
              <a:buNone/>
              <a:defRPr sz="2278" b="1"/>
            </a:lvl6pPr>
            <a:lvl7pPr marL="3904973" indent="0">
              <a:buNone/>
              <a:defRPr sz="2278" b="1"/>
            </a:lvl7pPr>
            <a:lvl8pPr marL="4555801" indent="0">
              <a:buNone/>
              <a:defRPr sz="2278" b="1"/>
            </a:lvl8pPr>
            <a:lvl9pPr marL="5206630" indent="0">
              <a:buNone/>
              <a:defRPr sz="2278"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416" b="1"/>
            </a:lvl1pPr>
            <a:lvl2pPr marL="650829" indent="0">
              <a:buNone/>
              <a:defRPr sz="2847" b="1"/>
            </a:lvl2pPr>
            <a:lvl3pPr marL="1301658" indent="0">
              <a:buNone/>
              <a:defRPr sz="2562" b="1"/>
            </a:lvl3pPr>
            <a:lvl4pPr marL="1952486" indent="0">
              <a:buNone/>
              <a:defRPr sz="2278" b="1"/>
            </a:lvl4pPr>
            <a:lvl5pPr marL="2603315" indent="0">
              <a:buNone/>
              <a:defRPr sz="2278" b="1"/>
            </a:lvl5pPr>
            <a:lvl6pPr marL="3254144" indent="0">
              <a:buNone/>
              <a:defRPr sz="2278" b="1"/>
            </a:lvl6pPr>
            <a:lvl7pPr marL="3904973" indent="0">
              <a:buNone/>
              <a:defRPr sz="2278" b="1"/>
            </a:lvl7pPr>
            <a:lvl8pPr marL="4555801" indent="0">
              <a:buNone/>
              <a:defRPr sz="2278" b="1"/>
            </a:lvl8pPr>
            <a:lvl9pPr marL="5206630" indent="0">
              <a:buNone/>
              <a:defRPr sz="2278"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954E7F-8C03-466C-B200-CEE0D2E1842B}"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99650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954E7F-8C03-466C-B200-CEE0D2E1842B}"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78107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54E7F-8C03-466C-B200-CEE0D2E1842B}"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64268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555"/>
            </a:lvl1pPr>
          </a:lstStyle>
          <a:p>
            <a:r>
              <a:rPr lang="en-US" smtClean="0"/>
              <a:t>Click to edit Master title style</a:t>
            </a:r>
            <a:endParaRPr lang="en-US" dirty="0"/>
          </a:p>
        </p:txBody>
      </p:sp>
      <p:sp>
        <p:nvSpPr>
          <p:cNvPr id="3" name="Content Placeholder 2"/>
          <p:cNvSpPr>
            <a:spLocks noGrp="1"/>
          </p:cNvSpPr>
          <p:nvPr>
            <p:ph idx="1"/>
          </p:nvPr>
        </p:nvSpPr>
        <p:spPr>
          <a:xfrm>
            <a:off x="3304282" y="1448225"/>
            <a:ext cx="3934778" cy="7147984"/>
          </a:xfrm>
        </p:spPr>
        <p:txBody>
          <a:bodyPr/>
          <a:lstStyle>
            <a:lvl1pPr>
              <a:defRPr sz="4555"/>
            </a:lvl1pPr>
            <a:lvl2pPr>
              <a:defRPr sz="3986"/>
            </a:lvl2pPr>
            <a:lvl3pPr>
              <a:defRPr sz="3416"/>
            </a:lvl3pPr>
            <a:lvl4pPr>
              <a:defRPr sz="2847"/>
            </a:lvl4pPr>
            <a:lvl5pPr>
              <a:defRPr sz="2847"/>
            </a:lvl5pPr>
            <a:lvl6pPr>
              <a:defRPr sz="2847"/>
            </a:lvl6pPr>
            <a:lvl7pPr>
              <a:defRPr sz="2847"/>
            </a:lvl7pPr>
            <a:lvl8pPr>
              <a:defRPr sz="2847"/>
            </a:lvl8pPr>
            <a:lvl9pPr>
              <a:defRPr sz="28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278"/>
            </a:lvl1pPr>
            <a:lvl2pPr marL="650829" indent="0">
              <a:buNone/>
              <a:defRPr sz="1993"/>
            </a:lvl2pPr>
            <a:lvl3pPr marL="1301658" indent="0">
              <a:buNone/>
              <a:defRPr sz="1708"/>
            </a:lvl3pPr>
            <a:lvl4pPr marL="1952486" indent="0">
              <a:buNone/>
              <a:defRPr sz="1424"/>
            </a:lvl4pPr>
            <a:lvl5pPr marL="2603315" indent="0">
              <a:buNone/>
              <a:defRPr sz="1424"/>
            </a:lvl5pPr>
            <a:lvl6pPr marL="3254144" indent="0">
              <a:buNone/>
              <a:defRPr sz="1424"/>
            </a:lvl6pPr>
            <a:lvl7pPr marL="3904973" indent="0">
              <a:buNone/>
              <a:defRPr sz="1424"/>
            </a:lvl7pPr>
            <a:lvl8pPr marL="4555801" indent="0">
              <a:buNone/>
              <a:defRPr sz="1424"/>
            </a:lvl8pPr>
            <a:lvl9pPr marL="5206630" indent="0">
              <a:buNone/>
              <a:defRPr sz="14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54E7F-8C03-466C-B200-CEE0D2E1842B}"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158067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55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5"/>
            <a:ext cx="3934778" cy="7147984"/>
          </a:xfrm>
        </p:spPr>
        <p:txBody>
          <a:bodyPr anchor="t"/>
          <a:lstStyle>
            <a:lvl1pPr marL="0" indent="0">
              <a:buNone/>
              <a:defRPr sz="4555"/>
            </a:lvl1pPr>
            <a:lvl2pPr marL="650829" indent="0">
              <a:buNone/>
              <a:defRPr sz="3986"/>
            </a:lvl2pPr>
            <a:lvl3pPr marL="1301658" indent="0">
              <a:buNone/>
              <a:defRPr sz="3416"/>
            </a:lvl3pPr>
            <a:lvl4pPr marL="1952486" indent="0">
              <a:buNone/>
              <a:defRPr sz="2847"/>
            </a:lvl4pPr>
            <a:lvl5pPr marL="2603315" indent="0">
              <a:buNone/>
              <a:defRPr sz="2847"/>
            </a:lvl5pPr>
            <a:lvl6pPr marL="3254144" indent="0">
              <a:buNone/>
              <a:defRPr sz="2847"/>
            </a:lvl6pPr>
            <a:lvl7pPr marL="3904973" indent="0">
              <a:buNone/>
              <a:defRPr sz="2847"/>
            </a:lvl7pPr>
            <a:lvl8pPr marL="4555801" indent="0">
              <a:buNone/>
              <a:defRPr sz="2847"/>
            </a:lvl8pPr>
            <a:lvl9pPr marL="5206630" indent="0">
              <a:buNone/>
              <a:defRPr sz="2847"/>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278"/>
            </a:lvl1pPr>
            <a:lvl2pPr marL="650829" indent="0">
              <a:buNone/>
              <a:defRPr sz="1993"/>
            </a:lvl2pPr>
            <a:lvl3pPr marL="1301658" indent="0">
              <a:buNone/>
              <a:defRPr sz="1708"/>
            </a:lvl3pPr>
            <a:lvl4pPr marL="1952486" indent="0">
              <a:buNone/>
              <a:defRPr sz="1424"/>
            </a:lvl4pPr>
            <a:lvl5pPr marL="2603315" indent="0">
              <a:buNone/>
              <a:defRPr sz="1424"/>
            </a:lvl5pPr>
            <a:lvl6pPr marL="3254144" indent="0">
              <a:buNone/>
              <a:defRPr sz="1424"/>
            </a:lvl6pPr>
            <a:lvl7pPr marL="3904973" indent="0">
              <a:buNone/>
              <a:defRPr sz="1424"/>
            </a:lvl7pPr>
            <a:lvl8pPr marL="4555801" indent="0">
              <a:buNone/>
              <a:defRPr sz="1424"/>
            </a:lvl8pPr>
            <a:lvl9pPr marL="5206630" indent="0">
              <a:buNone/>
              <a:defRPr sz="14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54E7F-8C03-466C-B200-CEE0D2E1842B}"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170745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6"/>
          </a:xfrm>
          <a:prstGeom prst="rect">
            <a:avLst/>
          </a:prstGeom>
        </p:spPr>
        <p:txBody>
          <a:bodyPr vert="horz" lIns="91440" tIns="45720" rIns="91440" bIns="45720" rtlCol="0" anchor="ctr"/>
          <a:lstStyle>
            <a:lvl1pPr algn="l">
              <a:defRPr sz="1708">
                <a:solidFill>
                  <a:schemeClr val="tx1">
                    <a:tint val="75000"/>
                  </a:schemeClr>
                </a:solidFill>
              </a:defRPr>
            </a:lvl1pPr>
          </a:lstStyle>
          <a:p>
            <a:fld id="{76954E7F-8C03-466C-B200-CEE0D2E1842B}" type="datetimeFigureOut">
              <a:rPr lang="en-US" smtClean="0"/>
              <a:t>11/25/2018</a:t>
            </a:fld>
            <a:endParaRPr lang="en-US"/>
          </a:p>
        </p:txBody>
      </p:sp>
      <p:sp>
        <p:nvSpPr>
          <p:cNvPr id="5" name="Footer Placeholder 4"/>
          <p:cNvSpPr>
            <a:spLocks noGrp="1"/>
          </p:cNvSpPr>
          <p:nvPr>
            <p:ph type="ftr" sz="quarter" idx="3"/>
          </p:nvPr>
        </p:nvSpPr>
        <p:spPr>
          <a:xfrm>
            <a:off x="2574608" y="9322649"/>
            <a:ext cx="2623185" cy="535516"/>
          </a:xfrm>
          <a:prstGeom prst="rect">
            <a:avLst/>
          </a:prstGeom>
        </p:spPr>
        <p:txBody>
          <a:bodyPr vert="horz" lIns="91440" tIns="45720" rIns="91440" bIns="45720" rtlCol="0" anchor="ctr"/>
          <a:lstStyle>
            <a:lvl1pPr algn="ctr">
              <a:defRPr sz="17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6"/>
          </a:xfrm>
          <a:prstGeom prst="rect">
            <a:avLst/>
          </a:prstGeom>
        </p:spPr>
        <p:txBody>
          <a:bodyPr vert="horz" lIns="91440" tIns="45720" rIns="91440" bIns="45720" rtlCol="0" anchor="ctr"/>
          <a:lstStyle>
            <a:lvl1pPr algn="r">
              <a:defRPr sz="1708">
                <a:solidFill>
                  <a:schemeClr val="tx1">
                    <a:tint val="75000"/>
                  </a:schemeClr>
                </a:solidFill>
              </a:defRPr>
            </a:lvl1pPr>
          </a:lstStyle>
          <a:p>
            <a:fld id="{29DC6CE8-4F68-40DA-A7A9-F3C61A6B7258}" type="slidenum">
              <a:rPr lang="en-US" smtClean="0"/>
              <a:t>‹#›</a:t>
            </a:fld>
            <a:endParaRPr lang="en-US"/>
          </a:p>
        </p:txBody>
      </p:sp>
    </p:spTree>
    <p:extLst>
      <p:ext uri="{BB962C8B-B14F-4D97-AF65-F5344CB8AC3E}">
        <p14:creationId xmlns:p14="http://schemas.microsoft.com/office/powerpoint/2010/main" val="20122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01658" rtl="0" eaLnBrk="1" latinLnBrk="0" hangingPunct="1">
        <a:lnSpc>
          <a:spcPct val="90000"/>
        </a:lnSpc>
        <a:spcBef>
          <a:spcPct val="0"/>
        </a:spcBef>
        <a:buNone/>
        <a:defRPr sz="6263" kern="1200">
          <a:solidFill>
            <a:schemeClr val="tx1"/>
          </a:solidFill>
          <a:latin typeface="+mj-lt"/>
          <a:ea typeface="+mj-ea"/>
          <a:cs typeface="+mj-cs"/>
        </a:defRPr>
      </a:lvl1pPr>
    </p:titleStyle>
    <p:bodyStyle>
      <a:lvl1pPr marL="325414" indent="-325414" algn="l" defTabSz="1301658" rtl="0" eaLnBrk="1" latinLnBrk="0" hangingPunct="1">
        <a:lnSpc>
          <a:spcPct val="90000"/>
        </a:lnSpc>
        <a:spcBef>
          <a:spcPts val="1424"/>
        </a:spcBef>
        <a:buFont typeface="Arial" panose="020B0604020202020204" pitchFamily="34" charset="0"/>
        <a:buChar char="•"/>
        <a:defRPr sz="3986" kern="1200">
          <a:solidFill>
            <a:schemeClr val="tx1"/>
          </a:solidFill>
          <a:latin typeface="+mn-lt"/>
          <a:ea typeface="+mn-ea"/>
          <a:cs typeface="+mn-cs"/>
        </a:defRPr>
      </a:lvl1pPr>
      <a:lvl2pPr marL="976243" indent="-325414" algn="l" defTabSz="1301658" rtl="0" eaLnBrk="1" latinLnBrk="0" hangingPunct="1">
        <a:lnSpc>
          <a:spcPct val="90000"/>
        </a:lnSpc>
        <a:spcBef>
          <a:spcPts val="712"/>
        </a:spcBef>
        <a:buFont typeface="Arial" panose="020B0604020202020204" pitchFamily="34" charset="0"/>
        <a:buChar char="•"/>
        <a:defRPr sz="3416" kern="1200">
          <a:solidFill>
            <a:schemeClr val="tx1"/>
          </a:solidFill>
          <a:latin typeface="+mn-lt"/>
          <a:ea typeface="+mn-ea"/>
          <a:cs typeface="+mn-cs"/>
        </a:defRPr>
      </a:lvl2pPr>
      <a:lvl3pPr marL="1627072" indent="-325414" algn="l" defTabSz="1301658" rtl="0" eaLnBrk="1" latinLnBrk="0" hangingPunct="1">
        <a:lnSpc>
          <a:spcPct val="90000"/>
        </a:lnSpc>
        <a:spcBef>
          <a:spcPts val="712"/>
        </a:spcBef>
        <a:buFont typeface="Arial" panose="020B0604020202020204" pitchFamily="34" charset="0"/>
        <a:buChar char="•"/>
        <a:defRPr sz="2847" kern="1200">
          <a:solidFill>
            <a:schemeClr val="tx1"/>
          </a:solidFill>
          <a:latin typeface="+mn-lt"/>
          <a:ea typeface="+mn-ea"/>
          <a:cs typeface="+mn-cs"/>
        </a:defRPr>
      </a:lvl3pPr>
      <a:lvl4pPr marL="2277901"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4pPr>
      <a:lvl5pPr marL="2928729"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5pPr>
      <a:lvl6pPr marL="3579558"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6pPr>
      <a:lvl7pPr marL="4230387"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7pPr>
      <a:lvl8pPr marL="4881216"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8pPr>
      <a:lvl9pPr marL="5532045"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9pPr>
    </p:bodyStyle>
    <p:otherStyle>
      <a:defPPr>
        <a:defRPr lang="en-US"/>
      </a:defPPr>
      <a:lvl1pPr marL="0" algn="l" defTabSz="1301658" rtl="0" eaLnBrk="1" latinLnBrk="0" hangingPunct="1">
        <a:defRPr sz="2562" kern="1200">
          <a:solidFill>
            <a:schemeClr val="tx1"/>
          </a:solidFill>
          <a:latin typeface="+mn-lt"/>
          <a:ea typeface="+mn-ea"/>
          <a:cs typeface="+mn-cs"/>
        </a:defRPr>
      </a:lvl1pPr>
      <a:lvl2pPr marL="650829" algn="l" defTabSz="1301658" rtl="0" eaLnBrk="1" latinLnBrk="0" hangingPunct="1">
        <a:defRPr sz="2562" kern="1200">
          <a:solidFill>
            <a:schemeClr val="tx1"/>
          </a:solidFill>
          <a:latin typeface="+mn-lt"/>
          <a:ea typeface="+mn-ea"/>
          <a:cs typeface="+mn-cs"/>
        </a:defRPr>
      </a:lvl2pPr>
      <a:lvl3pPr marL="1301658" algn="l" defTabSz="1301658" rtl="0" eaLnBrk="1" latinLnBrk="0" hangingPunct="1">
        <a:defRPr sz="2562" kern="1200">
          <a:solidFill>
            <a:schemeClr val="tx1"/>
          </a:solidFill>
          <a:latin typeface="+mn-lt"/>
          <a:ea typeface="+mn-ea"/>
          <a:cs typeface="+mn-cs"/>
        </a:defRPr>
      </a:lvl3pPr>
      <a:lvl4pPr marL="1952486" algn="l" defTabSz="1301658" rtl="0" eaLnBrk="1" latinLnBrk="0" hangingPunct="1">
        <a:defRPr sz="2562" kern="1200">
          <a:solidFill>
            <a:schemeClr val="tx1"/>
          </a:solidFill>
          <a:latin typeface="+mn-lt"/>
          <a:ea typeface="+mn-ea"/>
          <a:cs typeface="+mn-cs"/>
        </a:defRPr>
      </a:lvl4pPr>
      <a:lvl5pPr marL="2603315" algn="l" defTabSz="1301658" rtl="0" eaLnBrk="1" latinLnBrk="0" hangingPunct="1">
        <a:defRPr sz="2562" kern="1200">
          <a:solidFill>
            <a:schemeClr val="tx1"/>
          </a:solidFill>
          <a:latin typeface="+mn-lt"/>
          <a:ea typeface="+mn-ea"/>
          <a:cs typeface="+mn-cs"/>
        </a:defRPr>
      </a:lvl5pPr>
      <a:lvl6pPr marL="3254144" algn="l" defTabSz="1301658" rtl="0" eaLnBrk="1" latinLnBrk="0" hangingPunct="1">
        <a:defRPr sz="2562" kern="1200">
          <a:solidFill>
            <a:schemeClr val="tx1"/>
          </a:solidFill>
          <a:latin typeface="+mn-lt"/>
          <a:ea typeface="+mn-ea"/>
          <a:cs typeface="+mn-cs"/>
        </a:defRPr>
      </a:lvl6pPr>
      <a:lvl7pPr marL="3904973" algn="l" defTabSz="1301658" rtl="0" eaLnBrk="1" latinLnBrk="0" hangingPunct="1">
        <a:defRPr sz="2562" kern="1200">
          <a:solidFill>
            <a:schemeClr val="tx1"/>
          </a:solidFill>
          <a:latin typeface="+mn-lt"/>
          <a:ea typeface="+mn-ea"/>
          <a:cs typeface="+mn-cs"/>
        </a:defRPr>
      </a:lvl7pPr>
      <a:lvl8pPr marL="4555801" algn="l" defTabSz="1301658" rtl="0" eaLnBrk="1" latinLnBrk="0" hangingPunct="1">
        <a:defRPr sz="2562" kern="1200">
          <a:solidFill>
            <a:schemeClr val="tx1"/>
          </a:solidFill>
          <a:latin typeface="+mn-lt"/>
          <a:ea typeface="+mn-ea"/>
          <a:cs typeface="+mn-cs"/>
        </a:defRPr>
      </a:lvl8pPr>
      <a:lvl9pPr marL="5206630" algn="l" defTabSz="1301658" rtl="0" eaLnBrk="1" latinLnBrk="0" hangingPunct="1">
        <a:defRPr sz="25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video" Target="https://www.youtube.com/embed/26imrggabaI"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Tracy.Vergiels@dundee.k12.mi.us"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thistlegirldesigns.com/" TargetMode="External"/><Relationship Id="rId3" Type="http://schemas.openxmlformats.org/officeDocument/2006/relationships/hyperlink" Target="http://www.confessionsofateachingjunkie.com/" TargetMode="External"/><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www.teacherspayteachers.com/Store/Kimberly-Geswein-Fonts" TargetMode="External"/><Relationship Id="rId5" Type="http://schemas.openxmlformats.org/officeDocument/2006/relationships/image" Target="../media/image8.jpeg"/><Relationship Id="rId4" Type="http://schemas.openxmlformats.org/officeDocument/2006/relationships/hyperlink" Target="mailto:TeachingJunkie@yahoo.com" TargetMode="External"/><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823" y="9697933"/>
            <a:ext cx="3089124" cy="360467"/>
          </a:xfrm>
          <a:prstGeom prst="rect">
            <a:avLst/>
          </a:prstGeom>
        </p:spPr>
      </p:pic>
    </p:spTree>
    <p:extLst>
      <p:ext uri="{BB962C8B-B14F-4D97-AF65-F5344CB8AC3E}">
        <p14:creationId xmlns:p14="http://schemas.microsoft.com/office/powerpoint/2010/main" val="361046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26imrggabaI"/>
          <p:cNvPicPr>
            <a:picLocks noRot="1" noChangeAspect="1"/>
          </p:cNvPicPr>
          <p:nvPr>
            <a:videoFile r:link="rId1"/>
          </p:nvPr>
        </p:nvPicPr>
        <p:blipFill>
          <a:blip r:embed="rId4"/>
          <a:stretch>
            <a:fillRect/>
          </a:stretch>
        </p:blipFill>
        <p:spPr>
          <a:xfrm>
            <a:off x="2190750" y="5520168"/>
            <a:ext cx="3657600" cy="2057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011" y="9697933"/>
            <a:ext cx="3089124" cy="360467"/>
          </a:xfrm>
          <a:prstGeom prst="rect">
            <a:avLst/>
          </a:prstGeom>
        </p:spPr>
      </p:pic>
    </p:spTree>
    <p:extLst>
      <p:ext uri="{BB962C8B-B14F-4D97-AF65-F5344CB8AC3E}">
        <p14:creationId xmlns:p14="http://schemas.microsoft.com/office/powerpoint/2010/main" val="99874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401219" y="1516315"/>
            <a:ext cx="7079717" cy="67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News and Notes from Mrs.</a:t>
            </a:r>
            <a:r>
              <a:rPr kumimoji="0" lang="en-US" altLang="en-US" sz="1400" b="1" i="0" u="none" strike="noStrike" cap="none" normalizeH="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 </a:t>
            </a:r>
            <a:r>
              <a:rPr kumimoji="0" lang="en-US" altLang="en-US" sz="1400" b="1" i="0" u="none" strike="noStrike" cap="none" normalizeH="0" dirty="0" err="1"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Vergiels</a:t>
            </a:r>
            <a:r>
              <a:rPr kumimoji="0" lang="en-US" altLang="en-US" sz="1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1" i="0" u="none" strike="noStrike" cap="none" normalizeH="0" baseline="0" dirty="0" err="1"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s</a:t>
            </a:r>
            <a:r>
              <a:rPr kumimoji="0" lang="en-US" altLang="en-US" sz="1400" b="1"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 Classroom</a:t>
            </a:r>
            <a:endParaRPr kumimoji="0" lang="en-US" altLang="en-US" sz="14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For the Week</a:t>
            </a:r>
            <a:r>
              <a:rPr kumimoji="0" lang="en-US" altLang="en-US" sz="1400" b="1" i="0" u="none" strike="noStrike" cap="none" normalizeH="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 of </a:t>
            </a:r>
            <a:r>
              <a:rPr lang="en-US" altLang="en-US" sz="1400" b="1" dirty="0" smtClean="0">
                <a:latin typeface="Kristen ITC" panose="03050502040202030202" pitchFamily="66" charset="0"/>
                <a:ea typeface="Calibri" panose="020F0502020204030204" pitchFamily="34" charset="0"/>
                <a:cs typeface="Times New Roman" panose="02020603050405020304" pitchFamily="18" charset="0"/>
              </a:rPr>
              <a:t>November 26-30, 2018</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p:txBody>
      </p:sp>
      <p:sp>
        <p:nvSpPr>
          <p:cNvPr id="10" name="Text Box 16"/>
          <p:cNvSpPr txBox="1">
            <a:spLocks noChangeArrowheads="1"/>
          </p:cNvSpPr>
          <p:nvPr/>
        </p:nvSpPr>
        <p:spPr bwMode="auto">
          <a:xfrm>
            <a:off x="556882" y="2140762"/>
            <a:ext cx="3223589" cy="485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Here</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s what we are working 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14"/>
          <p:cNvSpPr txBox="1">
            <a:spLocks noChangeArrowheads="1"/>
          </p:cNvSpPr>
          <p:nvPr/>
        </p:nvSpPr>
        <p:spPr bwMode="auto">
          <a:xfrm>
            <a:off x="382030" y="2352675"/>
            <a:ext cx="3292747" cy="35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u="sng" dirty="0" smtClean="0">
                <a:latin typeface="Kristen ITC" panose="03050502040202030202" pitchFamily="66" charset="0"/>
                <a:cs typeface="Times New Roman" panose="02020603050405020304" pitchFamily="18" charset="0"/>
              </a:rPr>
              <a:t>Mathematics: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We will conclude unit 3</a:t>
            </a:r>
            <a:r>
              <a:rPr lang="en-US" altLang="en-US" sz="1000" dirty="0">
                <a:latin typeface="Kristen ITC" panose="03050502040202030202" pitchFamily="66" charset="0"/>
                <a:cs typeface="Times New Roman" panose="02020603050405020304" pitchFamily="18" charset="0"/>
              </a:rPr>
              <a:t> </a:t>
            </a:r>
            <a:r>
              <a:rPr lang="en-US" altLang="en-US" sz="1000" dirty="0" smtClean="0">
                <a:latin typeface="Kristen ITC" panose="03050502040202030202" pitchFamily="66" charset="0"/>
                <a:cs typeface="Times New Roman" panose="02020603050405020304" pitchFamily="18" charset="0"/>
              </a:rPr>
              <a:t>Number Stories this week.  In this unit, children continue to use addition and subtraction to model and solve number stories.  They also connect counting to addition and subtraction.  Children’s learning will focus on Common Core’s content standards:  operations and algebraic thinking and number and operations in base ten.  We will represent and solve problems using addition and subtraction, understand and apply properties of operations and relationship between addition and subtraction, add and subtract with in 20, work with addition and subtraction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equations, and extend the counting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sequencing.</a:t>
            </a:r>
            <a:r>
              <a:rPr lang="en-US" altLang="en-US" sz="1000" dirty="0">
                <a:latin typeface="Kristen ITC" panose="03050502040202030202" pitchFamily="66" charset="0"/>
                <a:cs typeface="Times New Roman" panose="02020603050405020304" pitchFamily="18" charset="0"/>
              </a:rPr>
              <a:t> </a:t>
            </a:r>
            <a:r>
              <a:rPr lang="en-US" altLang="en-US" sz="1000" dirty="0" smtClean="0">
                <a:latin typeface="Kristen ITC" panose="03050502040202030202" pitchFamily="66" charset="0"/>
                <a:cs typeface="Times New Roman" panose="02020603050405020304" pitchFamily="18" charset="0"/>
              </a:rPr>
              <a:t> </a:t>
            </a:r>
            <a:r>
              <a:rPr kumimoji="0" lang="en-US" altLang="en-US" sz="10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During</a:t>
            </a:r>
            <a:r>
              <a:rPr kumimoji="0" lang="en-US" altLang="en-US" sz="1000" b="0" i="0" u="none" strike="noStrike" cap="none" normalizeH="0" dirty="0" smtClean="0">
                <a:ln>
                  <a:noFill/>
                </a:ln>
                <a:solidFill>
                  <a:schemeClr val="tx1"/>
                </a:solidFill>
                <a:effectLst/>
                <a:latin typeface="Kristen ITC" panose="03050502040202030202" pitchFamily="66" charset="0"/>
                <a:cs typeface="Times New Roman" panose="02020603050405020304" pitchFamily="18" charset="0"/>
              </a:rPr>
              <a:t> calendar, we cover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numerous Common Core Standards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such as adding, s</a:t>
            </a:r>
            <a:r>
              <a:rPr kumimoji="0" lang="en-US" altLang="en-US" sz="10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ubtracting, place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value, </a:t>
            </a:r>
            <a:r>
              <a:rPr lang="en-US" altLang="en-US" sz="1000" dirty="0" smtClean="0">
                <a:latin typeface="Kristen ITC" panose="03050502040202030202" pitchFamily="66" charset="0"/>
                <a:cs typeface="Times New Roman" panose="02020603050405020304" pitchFamily="18" charset="0"/>
              </a:rPr>
              <a:t>comparing numbers, using &lt;, &gt;,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a</a:t>
            </a:r>
            <a:r>
              <a:rPr kumimoji="0" lang="en-US" altLang="en-US" sz="10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nd =,</a:t>
            </a:r>
            <a:r>
              <a:rPr kumimoji="0" lang="en-US" altLang="en-US" sz="1000" b="0" i="0" u="none" strike="noStrike" cap="none" normalizeH="0" dirty="0" smtClean="0">
                <a:ln>
                  <a:noFill/>
                </a:ln>
                <a:solidFill>
                  <a:schemeClr val="tx1"/>
                </a:solidFill>
                <a:effectLst/>
                <a:latin typeface="Kristen ITC" panose="03050502040202030202" pitchFamily="66" charset="0"/>
                <a:cs typeface="Times New Roman" panose="02020603050405020304" pitchFamily="18" charset="0"/>
              </a:rPr>
              <a:t> odd and even numbers, 1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more than and 1 less than, 10 more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cs typeface="Times New Roman" panose="02020603050405020304" pitchFamily="18" charset="0"/>
              </a:rPr>
              <a:t>t</a:t>
            </a:r>
            <a:r>
              <a:rPr kumimoji="0" lang="en-US" altLang="en-US" sz="1000" b="0" i="0" u="none" strike="noStrike" cap="none" normalizeH="0" dirty="0" smtClean="0">
                <a:ln>
                  <a:noFill/>
                </a:ln>
                <a:solidFill>
                  <a:schemeClr val="tx1"/>
                </a:solidFill>
                <a:effectLst/>
                <a:latin typeface="Kristen ITC" panose="03050502040202030202" pitchFamily="66" charset="0"/>
                <a:cs typeface="Times New Roman" panose="02020603050405020304" pitchFamily="18" charset="0"/>
              </a:rPr>
              <a:t>han and 10 less than, and tally marks. </a:t>
            </a:r>
            <a:endParaRPr kumimoji="0" lang="en-US"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16" name="Text Box 10"/>
          <p:cNvSpPr txBox="1">
            <a:spLocks noChangeArrowheads="1"/>
          </p:cNvSpPr>
          <p:nvPr/>
        </p:nvSpPr>
        <p:spPr bwMode="auto">
          <a:xfrm>
            <a:off x="4064542" y="2180653"/>
            <a:ext cx="3416394" cy="1646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u="sng" dirty="0" smtClean="0">
                <a:latin typeface="Kristen ITC" panose="03050502040202030202" pitchFamily="66" charset="0"/>
              </a:rPr>
              <a:t>Social Studies: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Our unit 3 National Geographic Reach for Reading focuses on social studies.  We will be learning about goods and services and wants versus needs.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Our big question for unit 3 is, “How do we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get what we need?”  </a:t>
            </a:r>
          </a:p>
        </p:txBody>
      </p:sp>
      <p:sp>
        <p:nvSpPr>
          <p:cNvPr id="17" name="Text Box 9"/>
          <p:cNvSpPr txBox="1">
            <a:spLocks noChangeArrowheads="1"/>
          </p:cNvSpPr>
          <p:nvPr/>
        </p:nvSpPr>
        <p:spPr bwMode="auto">
          <a:xfrm>
            <a:off x="464719" y="6143386"/>
            <a:ext cx="3210059" cy="17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Text Box 8"/>
          <p:cNvSpPr txBox="1">
            <a:spLocks noChangeArrowheads="1"/>
          </p:cNvSpPr>
          <p:nvPr/>
        </p:nvSpPr>
        <p:spPr bwMode="auto">
          <a:xfrm>
            <a:off x="4119839" y="3948569"/>
            <a:ext cx="3210058" cy="3256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Text Box 7"/>
          <p:cNvSpPr txBox="1">
            <a:spLocks noChangeArrowheads="1"/>
          </p:cNvSpPr>
          <p:nvPr/>
        </p:nvSpPr>
        <p:spPr bwMode="auto">
          <a:xfrm>
            <a:off x="4136617" y="3604436"/>
            <a:ext cx="3169467" cy="2458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1200" b="1" u="sng" dirty="0" smtClean="0"/>
              <a:t>Reminders</a:t>
            </a:r>
            <a:r>
              <a:rPr lang="en-US" sz="1200" b="1" dirty="0" smtClean="0"/>
              <a:t>:  If you have not signed and </a:t>
            </a:r>
          </a:p>
          <a:p>
            <a:r>
              <a:rPr lang="en-US" sz="1200" b="1" dirty="0" smtClean="0"/>
              <a:t>returned your child’s report card </a:t>
            </a:r>
          </a:p>
          <a:p>
            <a:r>
              <a:rPr lang="en-US" sz="1200" b="1" dirty="0" smtClean="0"/>
              <a:t>envelope, please do so at your earliest</a:t>
            </a:r>
          </a:p>
          <a:p>
            <a:r>
              <a:rPr lang="en-US" sz="1200" b="1" dirty="0" smtClean="0"/>
              <a:t>convenience.  Thank you!  This Friday is a full day of school.  Every Friday, that we have a full day of school, students may purchase popcorn for 50 cents a bag.  If you send in money, please put it in a plastic bag and label its purpose and put it in the pouch in the DOT folder.  Thank you!</a:t>
            </a:r>
          </a:p>
        </p:txBody>
      </p:sp>
      <p:sp>
        <p:nvSpPr>
          <p:cNvPr id="22" name="Text Box 4"/>
          <p:cNvSpPr txBox="1">
            <a:spLocks noChangeArrowheads="1"/>
          </p:cNvSpPr>
          <p:nvPr/>
        </p:nvSpPr>
        <p:spPr bwMode="auto">
          <a:xfrm>
            <a:off x="4143652" y="5594806"/>
            <a:ext cx="3210058" cy="161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Text Box 2"/>
          <p:cNvSpPr txBox="1">
            <a:spLocks noChangeArrowheads="1"/>
          </p:cNvSpPr>
          <p:nvPr/>
        </p:nvSpPr>
        <p:spPr bwMode="auto">
          <a:xfrm>
            <a:off x="401219" y="6062479"/>
            <a:ext cx="3379252" cy="251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smtClean="0">
                <a:ln>
                  <a:noFill/>
                </a:ln>
                <a:solidFill>
                  <a:schemeClr val="tx1"/>
                </a:solidFill>
                <a:effectLst/>
                <a:latin typeface="Kristen ITC" panose="03050502040202030202" pitchFamily="66" charset="0"/>
              </a:rPr>
              <a:t>Social</a:t>
            </a:r>
            <a:r>
              <a:rPr kumimoji="0" lang="en-US" altLang="en-US" sz="1000" b="1" i="0" u="sng" strike="noStrike" cap="none" normalizeH="0" dirty="0" smtClean="0">
                <a:ln>
                  <a:noFill/>
                </a:ln>
                <a:solidFill>
                  <a:schemeClr val="tx1"/>
                </a:solidFill>
                <a:effectLst/>
                <a:latin typeface="Kristen ITC" panose="03050502040202030202" pitchFamily="66" charset="0"/>
              </a:rPr>
              <a:t> Studies</a:t>
            </a:r>
            <a:r>
              <a:rPr kumimoji="0" lang="en-US" altLang="en-US" sz="1000" b="1" i="0" u="sng" strike="noStrike" cap="none" normalizeH="0" baseline="0" dirty="0" smtClean="0">
                <a:ln>
                  <a:noFill/>
                </a:ln>
                <a:solidFill>
                  <a:schemeClr val="tx1"/>
                </a:solidFill>
                <a:effectLst/>
                <a:latin typeface="Kristen ITC" panose="03050502040202030202" pitchFamily="66"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We will be utilizing Scholastic News for social studies.  We will learn about important people, holidays, and events.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 </a:t>
            </a:r>
            <a:r>
              <a:rPr lang="en-US" altLang="en-US" sz="1000" b="1" dirty="0" smtClean="0">
                <a:latin typeface="Kristen ITC" panose="03050502040202030202" pitchFamily="66" charset="0"/>
              </a:rPr>
              <a:t>R</a:t>
            </a:r>
            <a:r>
              <a:rPr lang="en-US" altLang="en-US" sz="1000" dirty="0" smtClean="0">
                <a:latin typeface="Kristen ITC" panose="03050502040202030202" pitchFamily="66" charset="0"/>
              </a:rPr>
              <a:t>espect, </a:t>
            </a:r>
            <a:r>
              <a:rPr lang="en-US" altLang="en-US" sz="1000" b="1" dirty="0" smtClean="0">
                <a:latin typeface="Kristen ITC" panose="03050502040202030202" pitchFamily="66" charset="0"/>
              </a:rPr>
              <a:t>O</a:t>
            </a:r>
            <a:r>
              <a:rPr lang="en-US" altLang="en-US" sz="1000" dirty="0" smtClean="0">
                <a:latin typeface="Kristen ITC" panose="03050502040202030202" pitchFamily="66" charset="0"/>
              </a:rPr>
              <a:t>wnership, </a:t>
            </a:r>
            <a:r>
              <a:rPr lang="en-US" altLang="en-US" sz="1000" b="1" dirty="0" smtClean="0">
                <a:latin typeface="Kristen ITC" panose="03050502040202030202" pitchFamily="66" charset="0"/>
              </a:rPr>
              <a:t>Wi</a:t>
            </a:r>
            <a:r>
              <a:rPr lang="en-US" altLang="en-US" sz="1000" dirty="0" smtClean="0">
                <a:latin typeface="Kristen ITC" panose="03050502040202030202" pitchFamily="66" charset="0"/>
              </a:rPr>
              <a:t>se Choices.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Students are able to earn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tickets when observed displaying a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behavior.  We have a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basketball hoop basket in our classroom to fill with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tickets. When our basket if full, we will have a class reward.  </a:t>
            </a:r>
            <a:endParaRPr kumimoji="0" lang="en-US" altLang="en-US" sz="1000" i="0" strike="noStrike" cap="none" normalizeH="0" baseline="0" dirty="0" smtClean="0">
              <a:ln>
                <a:noFill/>
              </a:ln>
              <a:solidFill>
                <a:schemeClr val="tx1"/>
              </a:solidFill>
              <a:effectLst/>
              <a:latin typeface="Kristen ITC" panose="03050502040202030202" pitchFamily="66" charset="0"/>
            </a:endParaRPr>
          </a:p>
        </p:txBody>
      </p:sp>
      <p:sp>
        <p:nvSpPr>
          <p:cNvPr id="25" name="Text Box 1"/>
          <p:cNvSpPr txBox="1">
            <a:spLocks noChangeArrowheads="1"/>
          </p:cNvSpPr>
          <p:nvPr/>
        </p:nvSpPr>
        <p:spPr bwMode="auto">
          <a:xfrm>
            <a:off x="4119839" y="5495775"/>
            <a:ext cx="2456652" cy="202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smtClean="0">
                <a:ea typeface="Calibri" panose="020F0502020204030204" pitchFamily="34" charset="0"/>
                <a:cs typeface="Times New Roman" panose="02020603050405020304" pitchFamily="18" charset="0"/>
              </a:rPr>
              <a:t>When you send in money in your child’s DOT folder, please put it in a bag or envelope labeled with your child’s </a:t>
            </a:r>
            <a:r>
              <a:rPr lang="en-US" altLang="en-US" sz="1400" b="1" u="sng" dirty="0" smtClean="0">
                <a:ea typeface="Calibri" panose="020F0502020204030204" pitchFamily="34" charset="0"/>
                <a:cs typeface="Times New Roman" panose="02020603050405020304" pitchFamily="18" charset="0"/>
              </a:rPr>
              <a:t>first and last name</a:t>
            </a:r>
            <a:r>
              <a:rPr lang="en-US" altLang="en-US" sz="1400" b="1" dirty="0" smtClean="0">
                <a:ea typeface="Calibri" panose="020F0502020204030204" pitchFamily="34" charset="0"/>
                <a:cs typeface="Times New Roman" panose="02020603050405020304" pitchFamily="18" charset="0"/>
              </a:rPr>
              <a:t> and the purpose of the money.  Thank you so very much!  Please put it in the </a:t>
            </a:r>
            <a:r>
              <a:rPr lang="en-US" altLang="en-US" sz="1400" b="1" u="sng" dirty="0" smtClean="0">
                <a:ea typeface="Calibri" panose="020F0502020204030204" pitchFamily="34" charset="0"/>
                <a:cs typeface="Times New Roman" panose="02020603050405020304" pitchFamily="18" charset="0"/>
              </a:rPr>
              <a:t>pouch</a:t>
            </a:r>
            <a:r>
              <a:rPr lang="en-US" altLang="en-US" sz="1400" b="1" dirty="0" smtClean="0">
                <a:ea typeface="Calibri" panose="020F0502020204030204" pitchFamily="34" charset="0"/>
                <a:cs typeface="Times New Roman" panose="02020603050405020304" pitchFamily="18" charset="0"/>
              </a:rPr>
              <a:t> in the DOT folder.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dirty="0" smtClean="0">
              <a:ln>
                <a:noFill/>
              </a:ln>
              <a:solidFill>
                <a:schemeClr val="tx1"/>
              </a:solidFill>
              <a:effectLst/>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640" y="9811735"/>
            <a:ext cx="2788678" cy="325408"/>
          </a:xfrm>
          <a:prstGeom prst="rect">
            <a:avLst/>
          </a:prstGeom>
        </p:spPr>
      </p:pic>
      <p:sp>
        <p:nvSpPr>
          <p:cNvPr id="2" name="TextBox 1"/>
          <p:cNvSpPr txBox="1"/>
          <p:nvPr/>
        </p:nvSpPr>
        <p:spPr>
          <a:xfrm>
            <a:off x="4064542" y="7417808"/>
            <a:ext cx="3289168" cy="2277547"/>
          </a:xfrm>
          <a:prstGeom prst="rect">
            <a:avLst/>
          </a:prstGeom>
          <a:noFill/>
        </p:spPr>
        <p:txBody>
          <a:bodyPr wrap="square" rtlCol="0">
            <a:spAutoFit/>
          </a:bodyPr>
          <a:lstStyle/>
          <a:p>
            <a:pPr algn="ctr"/>
            <a:r>
              <a:rPr lang="en-US" sz="1600" b="1" u="sng" dirty="0" smtClean="0"/>
              <a:t>Treasure Chest Prizes</a:t>
            </a:r>
          </a:p>
          <a:p>
            <a:pPr algn="ctr"/>
            <a:r>
              <a:rPr lang="en-US" b="1" dirty="0" smtClean="0"/>
              <a:t>If you are able to donate, I am in need of reward prizes for the treasure chests.  The kids are rewarded after earning 5 green bears or 10 green bears on the behavior chart.  The kids work hard making good choices.</a:t>
            </a:r>
          </a:p>
        </p:txBody>
      </p:sp>
    </p:spTree>
    <p:extLst>
      <p:ext uri="{BB962C8B-B14F-4D97-AF65-F5344CB8AC3E}">
        <p14:creationId xmlns:p14="http://schemas.microsoft.com/office/powerpoint/2010/main" val="197919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WordArt 22"/>
          <p:cNvSpPr>
            <a:spLocks noChangeArrowheads="1" noChangeShapeType="1" noTextEdit="1"/>
          </p:cNvSpPr>
          <p:nvPr/>
        </p:nvSpPr>
        <p:spPr bwMode="auto">
          <a:xfrm>
            <a:off x="2504578" y="597462"/>
            <a:ext cx="1535370" cy="476486"/>
          </a:xfrm>
          <a:prstGeom prst="rect">
            <a:avLst/>
          </a:prstGeom>
        </p:spPr>
        <p:txBody>
          <a:bodyPr wrap="none" fromWordArt="1">
            <a:prstTxWarp prst="textArchUp">
              <a:avLst>
                <a:gd name="adj" fmla="val 10800000"/>
              </a:avLst>
            </a:prstTxWarp>
          </a:bodyPr>
          <a:lstStyle/>
          <a:p>
            <a:pPr algn="ctr" rtl="0">
              <a:buNone/>
            </a:pPr>
            <a:endParaRPr lang="en-US" sz="3600" b="1" kern="10" spc="0" dirty="0">
              <a:ln w="15875">
                <a:solidFill>
                  <a:srgbClr val="000000"/>
                </a:solidFill>
                <a:round/>
                <a:headEnd/>
                <a:tailEnd/>
              </a:ln>
              <a:solidFill>
                <a:srgbClr val="000000"/>
              </a:solidFill>
              <a:effectLst>
                <a:outerShdw dist="29783" dir="1514402" algn="ctr" rotWithShape="0">
                  <a:srgbClr val="D8D8D8">
                    <a:alpha val="74998"/>
                  </a:srgbClr>
                </a:outerShdw>
              </a:effectLst>
              <a:latin typeface="Kristen ITC" panose="03050502040202030202" pitchFamily="66" charset="0"/>
            </a:endParaRPr>
          </a:p>
        </p:txBody>
      </p:sp>
      <p:grpSp>
        <p:nvGrpSpPr>
          <p:cNvPr id="30" name="Group 29"/>
          <p:cNvGrpSpPr/>
          <p:nvPr/>
        </p:nvGrpSpPr>
        <p:grpSpPr>
          <a:xfrm>
            <a:off x="4075803" y="6640927"/>
            <a:ext cx="3079874" cy="2165017"/>
            <a:chOff x="4059239" y="6232525"/>
            <a:chExt cx="3079874" cy="1691483"/>
          </a:xfrm>
        </p:grpSpPr>
        <p:sp>
          <p:nvSpPr>
            <p:cNvPr id="10" name="AutoShape 13"/>
            <p:cNvSpPr>
              <a:spLocks noChangeArrowheads="1"/>
            </p:cNvSpPr>
            <p:nvPr/>
          </p:nvSpPr>
          <p:spPr bwMode="auto">
            <a:xfrm>
              <a:off x="4059239" y="6232525"/>
              <a:ext cx="3079874" cy="1635508"/>
            </a:xfrm>
            <a:prstGeom prst="wedgeEllipseCallout">
              <a:avLst>
                <a:gd name="adj1" fmla="val -43750"/>
                <a:gd name="adj2" fmla="val 7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2"/>
            <p:cNvSpPr txBox="1">
              <a:spLocks noChangeArrowheads="1"/>
            </p:cNvSpPr>
            <p:nvPr/>
          </p:nvSpPr>
          <p:spPr bwMode="auto">
            <a:xfrm>
              <a:off x="4118775" y="6340038"/>
              <a:ext cx="2772402" cy="1583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dirty="0" smtClean="0">
                <a:latin typeface="Kristen ITC" panose="03050502040202030202" pitchFamily="66"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u="sng" dirty="0" smtClean="0">
                  <a:latin typeface="Kristen ITC" panose="03050502040202030202" pitchFamily="66" charset="0"/>
                  <a:cs typeface="Times New Roman" panose="02020603050405020304" pitchFamily="18" charset="0"/>
                </a:rPr>
                <a:t>Contact Information</a:t>
              </a:r>
              <a:r>
                <a:rPr lang="en-US" altLang="en-US" sz="1200" dirty="0" smtClean="0">
                  <a:latin typeface="Kristen ITC" panose="03050502040202030202" pitchFamily="66"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hlinkClick r:id="rId3"/>
                </a:rPr>
                <a:t>Tracy.Vergiels@dundee.k12.mi.us</a:t>
              </a:r>
              <a:endParaRPr kumimoji="0" lang="en-US" altLang="en-US" sz="12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latin typeface="Kristen ITC" panose="03050502040202030202" pitchFamily="66" charset="0"/>
                  <a:cs typeface="Times New Roman" panose="02020603050405020304" pitchFamily="18" charset="0"/>
                </a:rPr>
                <a:t>734-807-0556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734-529-2350 EXT.12328</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dirty="0">
                <a:latin typeface="Kristen ITC" panose="03050502040202030202" pitchFamily="66"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b="1" dirty="0" smtClean="0">
                <a:latin typeface="Kristen ITC" panose="03050502040202030202" pitchFamily="66" charset="0"/>
                <a:cs typeface="Times New Roman" panose="02020603050405020304" pitchFamily="18" charset="0"/>
              </a:endParaRPr>
            </a:p>
          </p:txBody>
        </p:sp>
      </p:grpSp>
      <p:sp>
        <p:nvSpPr>
          <p:cNvPr id="14" name="Text Box 10"/>
          <p:cNvSpPr txBox="1">
            <a:spLocks noChangeArrowheads="1"/>
          </p:cNvSpPr>
          <p:nvPr/>
        </p:nvSpPr>
        <p:spPr bwMode="auto">
          <a:xfrm>
            <a:off x="475012" y="2646331"/>
            <a:ext cx="3152209" cy="450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u="sng" dirty="0" smtClean="0">
                <a:latin typeface="Kristen ITC" panose="03050502040202030202" pitchFamily="66" charset="0"/>
                <a:cs typeface="Times New Roman" panose="02020603050405020304" pitchFamily="18" charset="0"/>
              </a:rPr>
              <a:t>Spelling words  - Unit 3 Week 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smtClean="0">
                <a:latin typeface="Kristen ITC" panose="03050502040202030202" pitchFamily="66" charset="0"/>
                <a:cs typeface="Times New Roman" panose="02020603050405020304" pitchFamily="18" charset="0"/>
              </a:rPr>
              <a:t>It is important to know how to read the words, spell them, and understand their meanings as well as the high-frequency words.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smtClean="0">
              <a:latin typeface="Kristen ITC" panose="03050502040202030202" pitchFamily="66"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u="sng" dirty="0" smtClean="0">
                <a:latin typeface="Kristen ITC" panose="03050502040202030202" pitchFamily="66" charset="0"/>
                <a:cs typeface="Times New Roman" panose="02020603050405020304" pitchFamily="18" charset="0"/>
              </a:rPr>
              <a:t>Unit 3 Week 2 spelling </a:t>
            </a:r>
            <a:r>
              <a:rPr lang="en-US" altLang="en-US" sz="1400" b="1" u="sng" dirty="0" smtClean="0">
                <a:latin typeface="Kristen ITC" panose="03050502040202030202" pitchFamily="66" charset="0"/>
                <a:cs typeface="Times New Roman" panose="02020603050405020304" pitchFamily="18" charset="0"/>
              </a:rPr>
              <a:t>words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lang="en-US" altLang="en-US" sz="1400" dirty="0">
                <a:latin typeface="Kristen ITC" panose="03050502040202030202" pitchFamily="66" charset="0"/>
                <a:cs typeface="Times New Roman" panose="02020603050405020304" pitchFamily="18" charset="0"/>
              </a:rPr>
              <a:t>l</a:t>
            </a:r>
            <a:r>
              <a:rPr lang="en-US" altLang="en-US" sz="1400" dirty="0" smtClean="0">
                <a:latin typeface="Kristen ITC" panose="03050502040202030202" pitchFamily="66" charset="0"/>
                <a:cs typeface="Times New Roman" panose="02020603050405020304" pitchFamily="18" charset="0"/>
              </a:rPr>
              <a:t>ift		2.  stamp</a:t>
            </a:r>
          </a:p>
          <a:p>
            <a:pPr marL="342900" marR="0" lvl="0" indent="-342900" algn="l" defTabSz="914400" rtl="0" eaLnBrk="0" fontAlgn="base" latinLnBrk="0" hangingPunct="0">
              <a:lnSpc>
                <a:spcPct val="100000"/>
              </a:lnSpc>
              <a:spcBef>
                <a:spcPct val="0"/>
              </a:spcBef>
              <a:spcAft>
                <a:spcPct val="0"/>
              </a:spcAft>
              <a:buClrTx/>
              <a:buSzTx/>
              <a:buAutoNum type="arabicPeriod" startAt="3"/>
              <a:tabLst/>
            </a:pPr>
            <a:r>
              <a:rPr lang="en-US" altLang="en-US" sz="1400" dirty="0">
                <a:latin typeface="Kristen ITC" panose="03050502040202030202" pitchFamily="66" charset="0"/>
                <a:cs typeface="Times New Roman" panose="02020603050405020304" pitchFamily="18" charset="0"/>
              </a:rPr>
              <a:t>h</a:t>
            </a:r>
            <a:r>
              <a:rPr lang="en-US" altLang="en-US" sz="1400" dirty="0" smtClean="0">
                <a:latin typeface="Kristen ITC" panose="03050502040202030202" pitchFamily="66" charset="0"/>
                <a:cs typeface="Times New Roman" panose="02020603050405020304" pitchFamily="18" charset="0"/>
              </a:rPr>
              <a:t>and		4.  sink</a:t>
            </a:r>
          </a:p>
          <a:p>
            <a:pPr marL="342900" marR="0" lvl="0" indent="-342900" algn="l" defTabSz="914400" rtl="0" eaLnBrk="0" fontAlgn="base" latinLnBrk="0" hangingPunct="0">
              <a:lnSpc>
                <a:spcPct val="100000"/>
              </a:lnSpc>
              <a:spcBef>
                <a:spcPct val="0"/>
              </a:spcBef>
              <a:spcAft>
                <a:spcPct val="0"/>
              </a:spcAft>
              <a:buClrTx/>
              <a:buSzTx/>
              <a:buAutoNum type="arabicPeriod" startAt="5"/>
              <a:tabLst/>
            </a:pPr>
            <a:r>
              <a:rPr lang="en-US" altLang="en-US" sz="1400" dirty="0">
                <a:latin typeface="Kristen ITC" panose="03050502040202030202" pitchFamily="66" charset="0"/>
                <a:cs typeface="Times New Roman" panose="02020603050405020304" pitchFamily="18" charset="0"/>
              </a:rPr>
              <a:t>t</a:t>
            </a:r>
            <a:r>
              <a:rPr lang="en-US" altLang="en-US" sz="1400" dirty="0" smtClean="0">
                <a:latin typeface="Kristen ITC" panose="03050502040202030202" pitchFamily="66" charset="0"/>
                <a:cs typeface="Times New Roman" panose="02020603050405020304" pitchFamily="18" charset="0"/>
              </a:rPr>
              <a:t>ent		6.  lamp</a:t>
            </a:r>
          </a:p>
          <a:p>
            <a:pPr marL="342900" marR="0" lvl="0" indent="-342900" algn="l" defTabSz="914400" rtl="0" eaLnBrk="0" fontAlgn="base" latinLnBrk="0" hangingPunct="0">
              <a:lnSpc>
                <a:spcPct val="100000"/>
              </a:lnSpc>
              <a:spcBef>
                <a:spcPct val="0"/>
              </a:spcBef>
              <a:spcAft>
                <a:spcPct val="0"/>
              </a:spcAft>
              <a:buClrTx/>
              <a:buSzTx/>
              <a:buAutoNum type="arabicPeriod" startAt="7"/>
              <a:tabLst/>
            </a:pPr>
            <a:r>
              <a:rPr lang="en-US" altLang="en-US" sz="1400" dirty="0">
                <a:latin typeface="Kristen ITC" panose="03050502040202030202" pitchFamily="66" charset="0"/>
                <a:cs typeface="Times New Roman" panose="02020603050405020304" pitchFamily="18" charset="0"/>
              </a:rPr>
              <a:t>l</a:t>
            </a:r>
            <a:r>
              <a:rPr lang="en-US" altLang="en-US" sz="1400" dirty="0" smtClean="0">
                <a:latin typeface="Kristen ITC" panose="03050502040202030202" pitchFamily="66" charset="0"/>
                <a:cs typeface="Times New Roman" panose="02020603050405020304" pitchFamily="18" charset="0"/>
              </a:rPr>
              <a:t>eft		8.  ask</a:t>
            </a:r>
          </a:p>
          <a:p>
            <a:pPr marR="0" lvl="0" algn="l" defTabSz="914400" rtl="0" eaLnBrk="0" fontAlgn="base" latinLnBrk="0" hangingPunct="0">
              <a:lnSpc>
                <a:spcPct val="100000"/>
              </a:lnSpc>
              <a:spcBef>
                <a:spcPct val="0"/>
              </a:spcBef>
              <a:spcAft>
                <a:spcPct val="0"/>
              </a:spcAft>
              <a:buClrTx/>
              <a:buSzTx/>
              <a:tabLst/>
            </a:pPr>
            <a:r>
              <a:rPr lang="en-US" altLang="en-US" sz="1400" dirty="0" smtClean="0">
                <a:latin typeface="Kristen ITC" panose="03050502040202030202" pitchFamily="66" charset="0"/>
                <a:cs typeface="Times New Roman" panose="02020603050405020304" pitchFamily="18" charset="0"/>
              </a:rPr>
              <a:t>9.    </a:t>
            </a:r>
            <a:r>
              <a:rPr lang="en-US" altLang="en-US" sz="1400" smtClean="0">
                <a:latin typeface="Kristen ITC" panose="03050502040202030202" pitchFamily="66" charset="0"/>
                <a:cs typeface="Times New Roman" panose="02020603050405020304" pitchFamily="18" charset="0"/>
              </a:rPr>
              <a:t>melt</a:t>
            </a:r>
            <a:r>
              <a:rPr lang="en-US" altLang="en-US" sz="1400" dirty="0" smtClean="0">
                <a:latin typeface="Kristen ITC" panose="03050502040202030202" pitchFamily="66" charset="0"/>
                <a:cs typeface="Times New Roman" panose="02020603050405020304" pitchFamily="18" charset="0"/>
              </a:rPr>
              <a:t>		10. fast</a:t>
            </a:r>
            <a:endParaRPr lang="en-US" altLang="en-US" sz="1400" dirty="0" smtClean="0">
              <a:latin typeface="Kristen ITC" panose="03050502040202030202" pitchFamily="66"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u="sng" dirty="0" smtClean="0">
              <a:latin typeface="Kristen ITC" panose="03050502040202030202" pitchFamily="66"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u="sng" dirty="0" smtClean="0">
                <a:latin typeface="Kristen ITC" panose="03050502040202030202" pitchFamily="66" charset="0"/>
                <a:cs typeface="Times New Roman" panose="02020603050405020304" pitchFamily="18" charset="0"/>
              </a:rPr>
              <a:t>Unit 3 Week 2 High-Frequency Words</a:t>
            </a:r>
          </a:p>
          <a:p>
            <a:pPr marL="342900" marR="0" lvl="0" indent="-342900" algn="l" defTabSz="914400" rtl="0" eaLnBrk="0" fontAlgn="base" latinLnBrk="0" hangingPunct="0">
              <a:lnSpc>
                <a:spcPct val="100000"/>
              </a:lnSpc>
              <a:spcBef>
                <a:spcPct val="0"/>
              </a:spcBef>
              <a:spcAft>
                <a:spcPct val="0"/>
              </a:spcAft>
              <a:buClrTx/>
              <a:buSzTx/>
              <a:buAutoNum type="arabicPeriod"/>
              <a:tabLst/>
            </a:pPr>
            <a:r>
              <a:rPr lang="en-US" altLang="en-US" sz="1400" dirty="0">
                <a:latin typeface="Kristen ITC" panose="03050502040202030202" pitchFamily="66" charset="0"/>
                <a:cs typeface="Times New Roman" panose="02020603050405020304" pitchFamily="18" charset="0"/>
              </a:rPr>
              <a:t>g</a:t>
            </a:r>
            <a:r>
              <a:rPr lang="en-US" altLang="en-US" sz="1400" dirty="0" smtClean="0">
                <a:latin typeface="Kristen ITC" panose="03050502040202030202" pitchFamily="66" charset="0"/>
                <a:cs typeface="Times New Roman" panose="02020603050405020304" pitchFamily="18" charset="0"/>
              </a:rPr>
              <a:t>ive	2.  he	3.  know</a:t>
            </a:r>
          </a:p>
          <a:p>
            <a:pPr marR="0" lvl="0" algn="l" defTabSz="914400" rtl="0" eaLnBrk="0" fontAlgn="base" latinLnBrk="0" hangingPunct="0">
              <a:lnSpc>
                <a:spcPct val="100000"/>
              </a:lnSpc>
              <a:spcBef>
                <a:spcPct val="0"/>
              </a:spcBef>
              <a:spcAft>
                <a:spcPct val="0"/>
              </a:spcAft>
              <a:buClrTx/>
              <a:buSzTx/>
              <a:tabLst/>
            </a:pPr>
            <a:r>
              <a:rPr lang="en-US" altLang="en-US" sz="1400" dirty="0" smtClean="0">
                <a:latin typeface="Kristen ITC" panose="03050502040202030202" pitchFamily="66" charset="0"/>
                <a:cs typeface="Times New Roman" panose="02020603050405020304" pitchFamily="18" charset="0"/>
              </a:rPr>
              <a:t>4.    said	5.  watch	6.  who</a:t>
            </a:r>
            <a:endParaRPr lang="en-US" altLang="en-US" sz="1400" dirty="0" smtClean="0">
              <a:latin typeface="Kristen ITC" panose="03050502040202030202" pitchFamily="66"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1400" dirty="0" smtClean="0">
              <a:latin typeface="Kristen ITC" panose="03050502040202030202" pitchFamily="66"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1400" dirty="0" smtClean="0">
              <a:latin typeface="Kristen ITC" panose="03050502040202030202" pitchFamily="66"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1200" dirty="0" smtClean="0">
              <a:latin typeface="Kristen ITC" panose="03050502040202030202" pitchFamily="66" charset="0"/>
              <a:cs typeface="Times New Roman" panose="02020603050405020304" pitchFamily="18" charset="0"/>
            </a:endParaRPr>
          </a:p>
        </p:txBody>
      </p:sp>
      <p:sp>
        <p:nvSpPr>
          <p:cNvPr id="17" name="Text Box 7"/>
          <p:cNvSpPr txBox="1">
            <a:spLocks noChangeArrowheads="1"/>
          </p:cNvSpPr>
          <p:nvPr/>
        </p:nvSpPr>
        <p:spPr bwMode="auto">
          <a:xfrm>
            <a:off x="475014" y="6545179"/>
            <a:ext cx="3174272" cy="3606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b="1" u="sng" dirty="0" smtClean="0"/>
              <a:t>.</a:t>
            </a:r>
          </a:p>
          <a:p>
            <a:pPr marR="0" lvl="0" algn="l" defTabSz="914400" rtl="0" eaLnBrk="0" fontAlgn="base" latinLnBrk="0" hangingPunct="0">
              <a:lnSpc>
                <a:spcPct val="100000"/>
              </a:lnSpc>
              <a:spcBef>
                <a:spcPct val="0"/>
              </a:spcBef>
              <a:spcAft>
                <a:spcPct val="0"/>
              </a:spcAft>
              <a:buClrTx/>
              <a:buSzTx/>
              <a:tabLst/>
            </a:pPr>
            <a:r>
              <a:rPr lang="en-US" altLang="en-US" sz="1200" b="1" dirty="0" smtClean="0"/>
              <a:t> </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a</a:t>
            </a:r>
            <a:r>
              <a:rPr lang="en-US" altLang="en-US" sz="1000" b="1" dirty="0"/>
              <a:t>	</a:t>
            </a:r>
            <a:r>
              <a:rPr lang="en-US" altLang="en-US" sz="1000" b="1" dirty="0" smtClean="0"/>
              <a:t> </a:t>
            </a:r>
            <a:r>
              <a:rPr kumimoji="0" lang="en-US" altLang="en-US" sz="1000" b="1" i="0" u="none" strike="noStrike" cap="none" normalizeH="0" dirty="0" smtClean="0">
                <a:ln>
                  <a:noFill/>
                </a:ln>
                <a:solidFill>
                  <a:schemeClr val="tx1"/>
                </a:solidFill>
                <a:effectLst/>
              </a:rPr>
              <a:t>litt</a:t>
            </a:r>
            <a:r>
              <a:rPr lang="en-US" altLang="en-US" sz="1000" b="1" dirty="0" smtClean="0"/>
              <a:t>le </a:t>
            </a:r>
            <a:r>
              <a:rPr kumimoji="0" lang="en-US" altLang="en-US" sz="1000" b="1" i="0" u="none" strike="noStrike" cap="none" normalizeH="0" dirty="0" smtClean="0">
                <a:ln>
                  <a:noFill/>
                </a:ln>
                <a:solidFill>
                  <a:schemeClr val="tx1"/>
                </a:solidFill>
                <a:effectLst/>
              </a:rPr>
              <a:t>      	 had              am</a:t>
            </a:r>
            <a:endParaRPr lang="en-US" altLang="en-US" sz="1000" b="1" dirty="0"/>
          </a:p>
          <a:p>
            <a:pPr marR="0" lvl="0" algn="l" defTabSz="914400" rtl="0" eaLnBrk="0" fontAlgn="base" latinLnBrk="0" hangingPunct="0">
              <a:lnSpc>
                <a:spcPct val="100000"/>
              </a:lnSpc>
              <a:spcBef>
                <a:spcPct val="0"/>
              </a:spcBef>
              <a:spcAft>
                <a:spcPct val="0"/>
              </a:spcAft>
              <a:buClrTx/>
              <a:buSzTx/>
              <a:tabLst/>
            </a:pPr>
            <a:r>
              <a:rPr lang="en-US" altLang="en-US" sz="1000" b="1" dirty="0" smtClean="0"/>
              <a:t> my	 have      </a:t>
            </a:r>
            <a:r>
              <a:rPr lang="en-US" altLang="en-US" sz="1000" b="1" dirty="0"/>
              <a:t>	 </a:t>
            </a:r>
            <a:r>
              <a:rPr lang="en-US" altLang="en-US" sz="1000" b="1" dirty="0" smtClean="0"/>
              <a:t>and              on</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 his    	 her       	 that             mother</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him	 the                  	 too               I</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this	 do         	is                   to</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then                    	 like                 	find               what</a:t>
            </a:r>
          </a:p>
          <a:p>
            <a:pPr marR="0" lvl="0" algn="l" defTabSz="914400" rtl="0" eaLnBrk="0" fontAlgn="base" latinLnBrk="0" hangingPunct="0">
              <a:lnSpc>
                <a:spcPct val="100000"/>
              </a:lnSpc>
              <a:spcBef>
                <a:spcPct val="0"/>
              </a:spcBef>
              <a:spcAft>
                <a:spcPct val="0"/>
              </a:spcAft>
              <a:buClrTx/>
              <a:buSzTx/>
              <a:tabLst/>
            </a:pPr>
            <a:r>
              <a:rPr lang="en-US" altLang="en-US" sz="1000" b="1" dirty="0"/>
              <a:t>w</a:t>
            </a:r>
            <a:r>
              <a:rPr lang="en-US" altLang="en-US" sz="1000" b="1" dirty="0" smtClean="0"/>
              <a:t>ith                   	 you                 	get                help</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of	 put                 	we                work</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 day          	 from      	good            she</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us            	 very                 	for                grow</a:t>
            </a:r>
          </a:p>
          <a:p>
            <a:pPr marR="0" lvl="0" algn="l" defTabSz="914400" rtl="0" eaLnBrk="0" fontAlgn="base" latinLnBrk="0" hangingPunct="0">
              <a:lnSpc>
                <a:spcPct val="100000"/>
              </a:lnSpc>
              <a:spcBef>
                <a:spcPct val="0"/>
              </a:spcBef>
              <a:spcAft>
                <a:spcPct val="0"/>
              </a:spcAft>
              <a:buClrTx/>
              <a:buSzTx/>
              <a:tabLst/>
            </a:pPr>
            <a:r>
              <a:rPr lang="en-US" altLang="en-US" sz="1000" b="1" dirty="0"/>
              <a:t>k</a:t>
            </a:r>
            <a:r>
              <a:rPr lang="en-US" altLang="en-US" sz="1000" b="1" dirty="0" smtClean="0"/>
              <a:t>eep                 	 look 	or                  when</a:t>
            </a:r>
          </a:p>
          <a:p>
            <a:pPr marR="0" lvl="0" algn="l" defTabSz="914400" rtl="0" eaLnBrk="0" fontAlgn="base" latinLnBrk="0" hangingPunct="0">
              <a:lnSpc>
                <a:spcPct val="100000"/>
              </a:lnSpc>
              <a:spcBef>
                <a:spcPct val="0"/>
              </a:spcBef>
              <a:spcAft>
                <a:spcPct val="0"/>
              </a:spcAft>
              <a:buClrTx/>
              <a:buSzTx/>
              <a:tabLst/>
            </a:pPr>
            <a:r>
              <a:rPr lang="en-US" altLang="en-US" sz="1000" b="1" dirty="0"/>
              <a:t>y</a:t>
            </a:r>
            <a:r>
              <a:rPr lang="en-US" altLang="en-US" sz="1000" b="1" dirty="0" smtClean="0"/>
              <a:t>our	body	how             out</a:t>
            </a:r>
          </a:p>
          <a:p>
            <a:pPr marR="0" lvl="0" algn="l" defTabSz="914400" rtl="0" eaLnBrk="0" fontAlgn="base" latinLnBrk="0" hangingPunct="0">
              <a:lnSpc>
                <a:spcPct val="100000"/>
              </a:lnSpc>
              <a:spcBef>
                <a:spcPct val="0"/>
              </a:spcBef>
              <a:spcAft>
                <a:spcPct val="0"/>
              </a:spcAft>
              <a:buClrTx/>
              <a:buSzTx/>
              <a:tabLst/>
            </a:pPr>
            <a:r>
              <a:rPr lang="en-US" altLang="en-US" sz="1000" b="1" dirty="0"/>
              <a:t>s</a:t>
            </a:r>
            <a:r>
              <a:rPr lang="en-US" altLang="en-US" sz="1000" b="1" dirty="0" smtClean="0"/>
              <a:t>tart	they	use               does</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eat               	live	no                 see</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why	all	are                by</a:t>
            </a:r>
          </a:p>
          <a:p>
            <a:pPr marR="0" lvl="0" algn="l" defTabSz="914400" rtl="0" eaLnBrk="0" fontAlgn="base" latinLnBrk="0" hangingPunct="0">
              <a:lnSpc>
                <a:spcPct val="100000"/>
              </a:lnSpc>
              <a:spcBef>
                <a:spcPct val="0"/>
              </a:spcBef>
              <a:spcAft>
                <a:spcPct val="0"/>
              </a:spcAft>
              <a:buClrTx/>
              <a:buSzTx/>
              <a:tabLst/>
            </a:pPr>
            <a:r>
              <a:rPr lang="en-US" altLang="en-US" sz="1000" b="1" dirty="0"/>
              <a:t>f</a:t>
            </a:r>
            <a:r>
              <a:rPr lang="en-US" altLang="en-US" sz="1000" b="1" dirty="0" smtClean="0"/>
              <a:t>irst	more	</a:t>
            </a:r>
            <a:r>
              <a:rPr lang="en-US" altLang="en-US" sz="1000" b="1" dirty="0" smtClean="0"/>
              <a:t>there           go</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great                      one                         saw               want </a:t>
            </a:r>
          </a:p>
          <a:p>
            <a:pPr marR="0" lvl="0" algn="l" defTabSz="914400" rtl="0" eaLnBrk="0" fontAlgn="base" latinLnBrk="0" hangingPunct="0">
              <a:lnSpc>
                <a:spcPct val="100000"/>
              </a:lnSpc>
              <a:spcBef>
                <a:spcPct val="0"/>
              </a:spcBef>
              <a:spcAft>
                <a:spcPct val="0"/>
              </a:spcAft>
              <a:buClrTx/>
              <a:buSzTx/>
              <a:tabLst/>
            </a:pPr>
            <a:r>
              <a:rPr lang="en-US" altLang="en-US" sz="1000" b="1" dirty="0" smtClean="0"/>
              <a:t>would</a:t>
            </a:r>
            <a:endParaRPr lang="en-US" altLang="en-US" sz="1000" b="1" dirty="0" smtClean="0"/>
          </a:p>
          <a:p>
            <a:pPr marR="0" lvl="0" algn="l" defTabSz="914400" rtl="0" eaLnBrk="0" fontAlgn="base" latinLnBrk="0" hangingPunct="0">
              <a:lnSpc>
                <a:spcPct val="100000"/>
              </a:lnSpc>
              <a:spcBef>
                <a:spcPct val="0"/>
              </a:spcBef>
              <a:spcAft>
                <a:spcPct val="0"/>
              </a:spcAft>
              <a:buClrTx/>
              <a:buSzTx/>
              <a:tabLst/>
            </a:pPr>
            <a:endParaRPr lang="en-US" altLang="en-US" sz="1000" b="1" dirty="0" smtClean="0"/>
          </a:p>
          <a:p>
            <a:pPr marR="0" lvl="0" algn="l" defTabSz="914400" rtl="0" eaLnBrk="0" fontAlgn="base" latinLnBrk="0" hangingPunct="0">
              <a:lnSpc>
                <a:spcPct val="100000"/>
              </a:lnSpc>
              <a:spcBef>
                <a:spcPct val="0"/>
              </a:spcBef>
              <a:spcAft>
                <a:spcPct val="0"/>
              </a:spcAft>
              <a:buClrTx/>
              <a:buSzTx/>
              <a:tabLst/>
            </a:pPr>
            <a:endParaRPr lang="en-US" altLang="en-US" sz="1200" b="1" dirty="0" smtClean="0"/>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n-US" altLang="en-US" sz="1200" b="1" dirty="0" smtClean="0"/>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800" y="9850353"/>
            <a:ext cx="2579672" cy="301020"/>
          </a:xfrm>
          <a:prstGeom prst="rect">
            <a:avLst/>
          </a:prstGeom>
        </p:spPr>
      </p:pic>
      <p:sp>
        <p:nvSpPr>
          <p:cNvPr id="5" name="TextBox 4"/>
          <p:cNvSpPr txBox="1"/>
          <p:nvPr/>
        </p:nvSpPr>
        <p:spPr>
          <a:xfrm>
            <a:off x="3840480" y="2061556"/>
            <a:ext cx="3067259" cy="5355312"/>
          </a:xfrm>
          <a:prstGeom prst="rect">
            <a:avLst/>
          </a:prstGeom>
          <a:noFill/>
        </p:spPr>
        <p:txBody>
          <a:bodyPr wrap="square" rtlCol="0">
            <a:spAutoFit/>
          </a:bodyPr>
          <a:lstStyle/>
          <a:p>
            <a:r>
              <a:rPr lang="en-US" sz="1400" b="1" u="sng" dirty="0" smtClean="0"/>
              <a:t>Language Arts</a:t>
            </a:r>
            <a:r>
              <a:rPr lang="en-US" sz="1400" b="1" dirty="0" smtClean="0"/>
              <a:t>:</a:t>
            </a:r>
          </a:p>
          <a:p>
            <a:r>
              <a:rPr lang="en-US" sz="1200" b="1" dirty="0" smtClean="0"/>
              <a:t>We will continue Unit 3 of our National Geographic Reach for Reading program. The third reading unit is called To Your Front Door.  Our big question for unit 3 is, “How do we get what we need?”  We will read, write, and talk about goods versus services and wants versus needs.  Our writing correlates with our reading program.  We are learning how to write 5 star sentences.  Our grammar focus will now be verbs which are words that show action or state of being.  Each week I will meet with your child for guided reading groups on Monday and Wednesday or Tuesday and Thursday.  If I send home a story with your child, once or twice per week, please listen to him/her read it and return it to me when completed.  We will begin our third week of WIN reading groups.  This is where students attend reading in a first-grade classroom based on their specific needs.  </a:t>
            </a:r>
          </a:p>
          <a:p>
            <a:r>
              <a:rPr lang="en-US" sz="1600" b="1" u="sng" dirty="0" smtClean="0"/>
              <a:t> </a:t>
            </a:r>
          </a:p>
          <a:p>
            <a:r>
              <a:rPr lang="en-US" sz="2000" b="1" dirty="0" smtClean="0"/>
              <a:t>Scholastic Book orders are due on Friday, November 30.</a:t>
            </a:r>
            <a:r>
              <a:rPr lang="en-US" sz="2000" b="1" dirty="0" smtClean="0"/>
              <a:t>  </a:t>
            </a:r>
            <a:endParaRPr lang="en-US" sz="2000" b="1" dirty="0"/>
          </a:p>
        </p:txBody>
      </p:sp>
      <p:sp>
        <p:nvSpPr>
          <p:cNvPr id="3" name="TextBox 2"/>
          <p:cNvSpPr txBox="1"/>
          <p:nvPr/>
        </p:nvSpPr>
        <p:spPr>
          <a:xfrm>
            <a:off x="3840481" y="8734299"/>
            <a:ext cx="3498782" cy="1138773"/>
          </a:xfrm>
          <a:prstGeom prst="rect">
            <a:avLst/>
          </a:prstGeom>
          <a:noFill/>
        </p:spPr>
        <p:txBody>
          <a:bodyPr wrap="square" rtlCol="0">
            <a:spAutoFit/>
          </a:bodyPr>
          <a:lstStyle/>
          <a:p>
            <a:r>
              <a:rPr lang="en-US" sz="1600" b="1" dirty="0" smtClean="0"/>
              <a:t>Please email as early as possible if there is a change to your child’s normal daily end-of-the-day routine.  You may also put a note in his/her DOT </a:t>
            </a:r>
            <a:r>
              <a:rPr lang="en-US" sz="2000" b="1" u="sng" dirty="0" smtClean="0"/>
              <a:t>pouch</a:t>
            </a:r>
            <a:r>
              <a:rPr lang="en-US" sz="2000" b="1" dirty="0" smtClean="0"/>
              <a:t>.</a:t>
            </a:r>
            <a:endParaRPr lang="en-US" sz="2000" b="1" dirty="0"/>
          </a:p>
        </p:txBody>
      </p:sp>
      <p:sp>
        <p:nvSpPr>
          <p:cNvPr id="4" name="TextBox 3"/>
          <p:cNvSpPr txBox="1"/>
          <p:nvPr/>
        </p:nvSpPr>
        <p:spPr>
          <a:xfrm>
            <a:off x="866775" y="409575"/>
            <a:ext cx="5238750" cy="1384995"/>
          </a:xfrm>
          <a:prstGeom prst="rect">
            <a:avLst/>
          </a:prstGeom>
          <a:noFill/>
        </p:spPr>
        <p:txBody>
          <a:bodyPr wrap="square" rtlCol="0">
            <a:spAutoFit/>
          </a:bodyPr>
          <a:lstStyle/>
          <a:p>
            <a:pPr algn="ctr"/>
            <a:r>
              <a:rPr lang="en-US" sz="1400" dirty="0" smtClean="0"/>
              <a:t>                       </a:t>
            </a:r>
            <a:r>
              <a:rPr lang="en-US" sz="1400" b="1" u="sng" dirty="0" smtClean="0"/>
              <a:t>Library Books</a:t>
            </a:r>
          </a:p>
          <a:p>
            <a:pPr algn="ctr"/>
            <a:r>
              <a:rPr lang="en-US" sz="1400" dirty="0" smtClean="0"/>
              <a:t>I have several students that need to return their library books.  If you are not able to locate the book, it will need to be paid for to be replaced.  We have library every Thursday.  If your child has a missing book, he/she is not able to check out a new book.  I have put notices in your child’s DOT folder pouch if he/she is missing a library book.</a:t>
            </a:r>
            <a:endParaRPr lang="en-US" sz="1400" dirty="0"/>
          </a:p>
        </p:txBody>
      </p:sp>
    </p:spTree>
    <p:extLst>
      <p:ext uri="{BB962C8B-B14F-4D97-AF65-F5344CB8AC3E}">
        <p14:creationId xmlns:p14="http://schemas.microsoft.com/office/powerpoint/2010/main" val="115935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60157" y="6790690"/>
            <a:ext cx="6059836" cy="1015663"/>
          </a:xfrm>
          <a:prstGeom prst="rect">
            <a:avLst/>
          </a:prstGeom>
        </p:spPr>
        <p:txBody>
          <a:bodyPr wrap="square">
            <a:spAutoFit/>
          </a:bodyPr>
          <a:lstStyle/>
          <a:p>
            <a:r>
              <a:rPr lang="en-US" sz="1200" dirty="0" smtClean="0">
                <a:latin typeface="KG Strawberry Limeade" panose="02000507000000020002" pitchFamily="2" charset="0"/>
              </a:rPr>
              <a:t>© </a:t>
            </a:r>
            <a:r>
              <a:rPr lang="en-US" sz="1200" dirty="0" smtClean="0">
                <a:latin typeface="KG Strawberry Limeade" panose="02000507000000020002" pitchFamily="2" charset="0"/>
                <a:hlinkClick r:id="rId3"/>
              </a:rPr>
              <a:t>Confessions of a Teaching Junkie </a:t>
            </a:r>
            <a:r>
              <a:rPr lang="en-US" sz="1200" dirty="0" smtClean="0">
                <a:latin typeface="KG Strawberry Limeade" panose="02000507000000020002" pitchFamily="2" charset="0"/>
              </a:rPr>
              <a:t>2015. All rights reserved. Permission is granted to copy pages specifically designed for student or teacher use by the original purchaser or licensee only. The reproduction of any other part of this product is strictly prohibited. Copying any part of this product and placing it on the Internet in any form (even a personal/classroom website) is strictly forbidden. Doing so is a violation of the Digital Millennium Copyright Act (</a:t>
            </a:r>
            <a:r>
              <a:rPr lang="en-US" sz="1200" dirty="0" err="1" smtClean="0">
                <a:latin typeface="KG Strawberry Limeade" panose="02000507000000020002" pitchFamily="2" charset="0"/>
              </a:rPr>
              <a:t>dmca</a:t>
            </a:r>
            <a:r>
              <a:rPr lang="en-US" sz="1200" dirty="0" smtClean="0">
                <a:latin typeface="KG Strawberry Limeade" panose="02000507000000020002" pitchFamily="2" charset="0"/>
              </a:rPr>
              <a:t>).</a:t>
            </a:r>
            <a:endParaRPr lang="en-US" sz="1200" dirty="0">
              <a:latin typeface="KG Strawberry Limeade" panose="02000507000000020002" pitchFamily="2" charset="0"/>
            </a:endParaRPr>
          </a:p>
        </p:txBody>
      </p:sp>
      <p:sp>
        <p:nvSpPr>
          <p:cNvPr id="3" name="Rectangle 2"/>
          <p:cNvSpPr/>
          <p:nvPr/>
        </p:nvSpPr>
        <p:spPr>
          <a:xfrm>
            <a:off x="797370" y="8956422"/>
            <a:ext cx="6185409" cy="400110"/>
          </a:xfrm>
          <a:prstGeom prst="rect">
            <a:avLst/>
          </a:prstGeom>
        </p:spPr>
        <p:txBody>
          <a:bodyPr wrap="square">
            <a:spAutoFit/>
          </a:bodyPr>
          <a:lstStyle/>
          <a:p>
            <a:pPr algn="ctr">
              <a:defRPr/>
            </a:pPr>
            <a:r>
              <a:rPr lang="en-US" sz="1000" dirty="0">
                <a:latin typeface="KG What the Teacher Wants" panose="02000000000000000000" pitchFamily="2" charset="0"/>
                <a:ea typeface="HelloCutie" panose="02000603000000000000" pitchFamily="2" charset="0"/>
              </a:rPr>
              <a:t>I hope that you and your students enjoy this product. Feedback is always appreciated.  If this activity does not meet your expectations, please email me at </a:t>
            </a:r>
            <a:r>
              <a:rPr lang="en-US" sz="1000" dirty="0">
                <a:latin typeface="KG What the Teacher Wants" panose="02000000000000000000" pitchFamily="2" charset="0"/>
                <a:ea typeface="HelloCutie" panose="02000603000000000000" pitchFamily="2" charset="0"/>
                <a:hlinkClick r:id="rId4"/>
              </a:rPr>
              <a:t>TeachingJunkie@yahoo.com</a:t>
            </a:r>
            <a:r>
              <a:rPr lang="en-US" sz="1000" dirty="0">
                <a:latin typeface="KG What the Teacher Wants" panose="02000000000000000000" pitchFamily="2" charset="0"/>
                <a:ea typeface="HelloCutie" panose="02000603000000000000" pitchFamily="2" charset="0"/>
              </a:rPr>
              <a:t> and I will do my best to meet your needs.</a:t>
            </a:r>
          </a:p>
        </p:txBody>
      </p:sp>
      <p:pic>
        <p:nvPicPr>
          <p:cNvPr id="1027" name="Picture 3" descr="goodnessandf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408" y="8034607"/>
            <a:ext cx="874803" cy="87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School Stuff\School Stuff\Media Resources\Clipart and Animations\Borders\BordersKGSkinnyEdgeBorders\SkinnyEdgeBorders\minilogokgfontsmore.p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380964" y="7961468"/>
            <a:ext cx="1021080" cy="1021081"/>
          </a:xfrm>
          <a:prstGeom prst="rect">
            <a:avLst/>
          </a:prstGeom>
          <a:noFill/>
          <a:ln>
            <a:noFill/>
          </a:ln>
        </p:spPr>
      </p:pic>
      <p:pic>
        <p:nvPicPr>
          <p:cNvPr id="7" name="Picture 6" descr="G:\School Stuff\Media Resources\Clipart and Animations\Thistle Girl Designs\mathmania\mm8_tdglogo.gif">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625753" y="8231979"/>
            <a:ext cx="1432560" cy="480060"/>
          </a:xfrm>
          <a:prstGeom prst="rect">
            <a:avLst/>
          </a:prstGeom>
          <a:noFill/>
          <a:ln>
            <a:noFill/>
          </a:ln>
        </p:spPr>
      </p:pic>
    </p:spTree>
    <p:extLst>
      <p:ext uri="{BB962C8B-B14F-4D97-AF65-F5344CB8AC3E}">
        <p14:creationId xmlns:p14="http://schemas.microsoft.com/office/powerpoint/2010/main" val="496132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landscape" id="{53FA32D3-B82B-43B4-BD2A-36593CEB2D9F}" vid="{3B6D237B-3B2A-4BD5-8204-7873576D85F9}"/>
    </a:ext>
  </a:extLst>
</a:theme>
</file>

<file path=docProps/app.xml><?xml version="1.0" encoding="utf-8"?>
<Properties xmlns="http://schemas.openxmlformats.org/officeDocument/2006/extended-properties" xmlns:vt="http://schemas.openxmlformats.org/officeDocument/2006/docPropsVTypes">
  <Template>Blank portrait</Template>
  <TotalTime>1098</TotalTime>
  <Words>962</Words>
  <Application>Microsoft Office PowerPoint</Application>
  <PresentationFormat>Custom</PresentationFormat>
  <Paragraphs>78</Paragraphs>
  <Slides>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KG What the Teacher Wants</vt:lpstr>
      <vt:lpstr>HelloCutie</vt:lpstr>
      <vt:lpstr>Kristen ITC</vt:lpstr>
      <vt:lpstr>KG Strawberry Limeade</vt:lpstr>
      <vt:lpstr>Times New Roman</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Wilson</dc:creator>
  <cp:lastModifiedBy>Technology Support</cp:lastModifiedBy>
  <cp:revision>187</cp:revision>
  <cp:lastPrinted>2018-09-09T16:23:44Z</cp:lastPrinted>
  <dcterms:created xsi:type="dcterms:W3CDTF">2015-06-24T22:02:03Z</dcterms:created>
  <dcterms:modified xsi:type="dcterms:W3CDTF">2018-11-25T17:10:13Z</dcterms:modified>
</cp:coreProperties>
</file>