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2" r:id="rId2"/>
    <p:sldId id="263" r:id="rId3"/>
    <p:sldId id="260" r:id="rId4"/>
    <p:sldId id="261" r:id="rId5"/>
    <p:sldId id="264" r:id="rId6"/>
  </p:sldIdLst>
  <p:sldSz cx="7772400" cy="10058400"/>
  <p:notesSz cx="6858000" cy="9144000"/>
  <p:embeddedFontLst>
    <p:embeddedFont>
      <p:font typeface="Calibri Light" panose="020F0302020204030204" pitchFamily="34" charset="0"/>
      <p:regular r:id="rId7"/>
      <p:italic r:id="rId8"/>
    </p:embeddedFont>
    <p:embeddedFont>
      <p:font typeface="HelloCutie" panose="020B0604020202020204" charset="0"/>
      <p:regular r:id="rId9"/>
    </p:embeddedFont>
    <p:embeddedFont>
      <p:font typeface="KG What the Teacher Wants" panose="020B0604020202020204" charset="0"/>
      <p:regular r:id="rId10"/>
    </p:embeddedFont>
    <p:embeddedFont>
      <p:font typeface="Calibri" panose="020F0502020204030204" pitchFamily="34" charset="0"/>
      <p:regular r:id="rId11"/>
      <p:bold r:id="rId12"/>
      <p:italic r:id="rId13"/>
      <p:boldItalic r:id="rId14"/>
    </p:embeddedFont>
    <p:embeddedFont>
      <p:font typeface="KG Strawberry Limeade" panose="020B0604020202020204" charset="0"/>
      <p:regular r:id="rId15"/>
    </p:embeddedFont>
    <p:embeddedFont>
      <p:font typeface="Kristen ITC" panose="03050502040202030202" pitchFamily="66"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1224" y="-1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2"/>
            <a:ext cx="6606540" cy="3501814"/>
          </a:xfrm>
        </p:spPr>
        <p:txBody>
          <a:bodyPr anchor="b"/>
          <a:lstStyle>
            <a:lvl1pPr algn="ctr">
              <a:defRPr sz="8541"/>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3416"/>
            </a:lvl1pPr>
            <a:lvl2pPr marL="650829" indent="0" algn="ctr">
              <a:buNone/>
              <a:defRPr sz="2847"/>
            </a:lvl2pPr>
            <a:lvl3pPr marL="1301658" indent="0" algn="ctr">
              <a:buNone/>
              <a:defRPr sz="2562"/>
            </a:lvl3pPr>
            <a:lvl4pPr marL="1952486" indent="0" algn="ctr">
              <a:buNone/>
              <a:defRPr sz="2278"/>
            </a:lvl4pPr>
            <a:lvl5pPr marL="2603315" indent="0" algn="ctr">
              <a:buNone/>
              <a:defRPr sz="2278"/>
            </a:lvl5pPr>
            <a:lvl6pPr marL="3254144" indent="0" algn="ctr">
              <a:buNone/>
              <a:defRPr sz="2278"/>
            </a:lvl6pPr>
            <a:lvl7pPr marL="3904973" indent="0" algn="ctr">
              <a:buNone/>
              <a:defRPr sz="2278"/>
            </a:lvl7pPr>
            <a:lvl8pPr marL="4555801" indent="0" algn="ctr">
              <a:buNone/>
              <a:defRPr sz="2278"/>
            </a:lvl8pPr>
            <a:lvl9pPr marL="5206630" indent="0" algn="ctr">
              <a:buNone/>
              <a:defRPr sz="227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954E7F-8C03-466C-B200-CEE0D2E1842B}"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1687570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54E7F-8C03-466C-B200-CEE0D2E1842B}"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274041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5" y="535516"/>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2" y="535516"/>
            <a:ext cx="4930617"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54E7F-8C03-466C-B200-CEE0D2E1842B}"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404984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954E7F-8C03-466C-B200-CEE0D2E1842B}"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201185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8541"/>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3416">
                <a:solidFill>
                  <a:schemeClr val="tx1"/>
                </a:solidFill>
              </a:defRPr>
            </a:lvl1pPr>
            <a:lvl2pPr marL="650829" indent="0">
              <a:buNone/>
              <a:defRPr sz="2847">
                <a:solidFill>
                  <a:schemeClr val="tx1">
                    <a:tint val="75000"/>
                  </a:schemeClr>
                </a:solidFill>
              </a:defRPr>
            </a:lvl2pPr>
            <a:lvl3pPr marL="1301658" indent="0">
              <a:buNone/>
              <a:defRPr sz="2562">
                <a:solidFill>
                  <a:schemeClr val="tx1">
                    <a:tint val="75000"/>
                  </a:schemeClr>
                </a:solidFill>
              </a:defRPr>
            </a:lvl3pPr>
            <a:lvl4pPr marL="1952486" indent="0">
              <a:buNone/>
              <a:defRPr sz="2278">
                <a:solidFill>
                  <a:schemeClr val="tx1">
                    <a:tint val="75000"/>
                  </a:schemeClr>
                </a:solidFill>
              </a:defRPr>
            </a:lvl4pPr>
            <a:lvl5pPr marL="2603315" indent="0">
              <a:buNone/>
              <a:defRPr sz="2278">
                <a:solidFill>
                  <a:schemeClr val="tx1">
                    <a:tint val="75000"/>
                  </a:schemeClr>
                </a:solidFill>
              </a:defRPr>
            </a:lvl5pPr>
            <a:lvl6pPr marL="3254144" indent="0">
              <a:buNone/>
              <a:defRPr sz="2278">
                <a:solidFill>
                  <a:schemeClr val="tx1">
                    <a:tint val="75000"/>
                  </a:schemeClr>
                </a:solidFill>
              </a:defRPr>
            </a:lvl6pPr>
            <a:lvl7pPr marL="3904973" indent="0">
              <a:buNone/>
              <a:defRPr sz="2278">
                <a:solidFill>
                  <a:schemeClr val="tx1">
                    <a:tint val="75000"/>
                  </a:schemeClr>
                </a:solidFill>
              </a:defRPr>
            </a:lvl7pPr>
            <a:lvl8pPr marL="4555801" indent="0">
              <a:buNone/>
              <a:defRPr sz="2278">
                <a:solidFill>
                  <a:schemeClr val="tx1">
                    <a:tint val="75000"/>
                  </a:schemeClr>
                </a:solidFill>
              </a:defRPr>
            </a:lvl8pPr>
            <a:lvl9pPr marL="5206630" indent="0">
              <a:buNone/>
              <a:defRPr sz="227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54E7F-8C03-466C-B200-CEE0D2E1842B}"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266746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954E7F-8C03-466C-B200-CEE0D2E1842B}"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399026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20"/>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3416" b="1"/>
            </a:lvl1pPr>
            <a:lvl2pPr marL="650829" indent="0">
              <a:buNone/>
              <a:defRPr sz="2847" b="1"/>
            </a:lvl2pPr>
            <a:lvl3pPr marL="1301658" indent="0">
              <a:buNone/>
              <a:defRPr sz="2562" b="1"/>
            </a:lvl3pPr>
            <a:lvl4pPr marL="1952486" indent="0">
              <a:buNone/>
              <a:defRPr sz="2278" b="1"/>
            </a:lvl4pPr>
            <a:lvl5pPr marL="2603315" indent="0">
              <a:buNone/>
              <a:defRPr sz="2278" b="1"/>
            </a:lvl5pPr>
            <a:lvl6pPr marL="3254144" indent="0">
              <a:buNone/>
              <a:defRPr sz="2278" b="1"/>
            </a:lvl6pPr>
            <a:lvl7pPr marL="3904973" indent="0">
              <a:buNone/>
              <a:defRPr sz="2278" b="1"/>
            </a:lvl7pPr>
            <a:lvl8pPr marL="4555801" indent="0">
              <a:buNone/>
              <a:defRPr sz="2278" b="1"/>
            </a:lvl8pPr>
            <a:lvl9pPr marL="5206630" indent="0">
              <a:buNone/>
              <a:defRPr sz="2278"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3416" b="1"/>
            </a:lvl1pPr>
            <a:lvl2pPr marL="650829" indent="0">
              <a:buNone/>
              <a:defRPr sz="2847" b="1"/>
            </a:lvl2pPr>
            <a:lvl3pPr marL="1301658" indent="0">
              <a:buNone/>
              <a:defRPr sz="2562" b="1"/>
            </a:lvl3pPr>
            <a:lvl4pPr marL="1952486" indent="0">
              <a:buNone/>
              <a:defRPr sz="2278" b="1"/>
            </a:lvl4pPr>
            <a:lvl5pPr marL="2603315" indent="0">
              <a:buNone/>
              <a:defRPr sz="2278" b="1"/>
            </a:lvl5pPr>
            <a:lvl6pPr marL="3254144" indent="0">
              <a:buNone/>
              <a:defRPr sz="2278" b="1"/>
            </a:lvl6pPr>
            <a:lvl7pPr marL="3904973" indent="0">
              <a:buNone/>
              <a:defRPr sz="2278" b="1"/>
            </a:lvl7pPr>
            <a:lvl8pPr marL="4555801" indent="0">
              <a:buNone/>
              <a:defRPr sz="2278" b="1"/>
            </a:lvl8pPr>
            <a:lvl9pPr marL="5206630" indent="0">
              <a:buNone/>
              <a:defRPr sz="2278"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954E7F-8C03-466C-B200-CEE0D2E1842B}"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2996506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954E7F-8C03-466C-B200-CEE0D2E1842B}"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278107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54E7F-8C03-466C-B200-CEE0D2E1842B}"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264268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555"/>
            </a:lvl1pPr>
          </a:lstStyle>
          <a:p>
            <a:r>
              <a:rPr lang="en-US" smtClean="0"/>
              <a:t>Click to edit Master title style</a:t>
            </a:r>
            <a:endParaRPr lang="en-US" dirty="0"/>
          </a:p>
        </p:txBody>
      </p:sp>
      <p:sp>
        <p:nvSpPr>
          <p:cNvPr id="3" name="Content Placeholder 2"/>
          <p:cNvSpPr>
            <a:spLocks noGrp="1"/>
          </p:cNvSpPr>
          <p:nvPr>
            <p:ph idx="1"/>
          </p:nvPr>
        </p:nvSpPr>
        <p:spPr>
          <a:xfrm>
            <a:off x="3304282" y="1448225"/>
            <a:ext cx="3934778" cy="7147984"/>
          </a:xfrm>
        </p:spPr>
        <p:txBody>
          <a:bodyPr/>
          <a:lstStyle>
            <a:lvl1pPr>
              <a:defRPr sz="4555"/>
            </a:lvl1pPr>
            <a:lvl2pPr>
              <a:defRPr sz="3986"/>
            </a:lvl2pPr>
            <a:lvl3pPr>
              <a:defRPr sz="3416"/>
            </a:lvl3pPr>
            <a:lvl4pPr>
              <a:defRPr sz="2847"/>
            </a:lvl4pPr>
            <a:lvl5pPr>
              <a:defRPr sz="2847"/>
            </a:lvl5pPr>
            <a:lvl6pPr>
              <a:defRPr sz="2847"/>
            </a:lvl6pPr>
            <a:lvl7pPr>
              <a:defRPr sz="2847"/>
            </a:lvl7pPr>
            <a:lvl8pPr>
              <a:defRPr sz="2847"/>
            </a:lvl8pPr>
            <a:lvl9pPr>
              <a:defRPr sz="28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278"/>
            </a:lvl1pPr>
            <a:lvl2pPr marL="650829" indent="0">
              <a:buNone/>
              <a:defRPr sz="1993"/>
            </a:lvl2pPr>
            <a:lvl3pPr marL="1301658" indent="0">
              <a:buNone/>
              <a:defRPr sz="1708"/>
            </a:lvl3pPr>
            <a:lvl4pPr marL="1952486" indent="0">
              <a:buNone/>
              <a:defRPr sz="1424"/>
            </a:lvl4pPr>
            <a:lvl5pPr marL="2603315" indent="0">
              <a:buNone/>
              <a:defRPr sz="1424"/>
            </a:lvl5pPr>
            <a:lvl6pPr marL="3254144" indent="0">
              <a:buNone/>
              <a:defRPr sz="1424"/>
            </a:lvl6pPr>
            <a:lvl7pPr marL="3904973" indent="0">
              <a:buNone/>
              <a:defRPr sz="1424"/>
            </a:lvl7pPr>
            <a:lvl8pPr marL="4555801" indent="0">
              <a:buNone/>
              <a:defRPr sz="1424"/>
            </a:lvl8pPr>
            <a:lvl9pPr marL="5206630" indent="0">
              <a:buNone/>
              <a:defRPr sz="142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54E7F-8C03-466C-B200-CEE0D2E1842B}"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1580674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455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5"/>
            <a:ext cx="3934778" cy="7147984"/>
          </a:xfrm>
        </p:spPr>
        <p:txBody>
          <a:bodyPr anchor="t"/>
          <a:lstStyle>
            <a:lvl1pPr marL="0" indent="0">
              <a:buNone/>
              <a:defRPr sz="4555"/>
            </a:lvl1pPr>
            <a:lvl2pPr marL="650829" indent="0">
              <a:buNone/>
              <a:defRPr sz="3986"/>
            </a:lvl2pPr>
            <a:lvl3pPr marL="1301658" indent="0">
              <a:buNone/>
              <a:defRPr sz="3416"/>
            </a:lvl3pPr>
            <a:lvl4pPr marL="1952486" indent="0">
              <a:buNone/>
              <a:defRPr sz="2847"/>
            </a:lvl4pPr>
            <a:lvl5pPr marL="2603315" indent="0">
              <a:buNone/>
              <a:defRPr sz="2847"/>
            </a:lvl5pPr>
            <a:lvl6pPr marL="3254144" indent="0">
              <a:buNone/>
              <a:defRPr sz="2847"/>
            </a:lvl6pPr>
            <a:lvl7pPr marL="3904973" indent="0">
              <a:buNone/>
              <a:defRPr sz="2847"/>
            </a:lvl7pPr>
            <a:lvl8pPr marL="4555801" indent="0">
              <a:buNone/>
              <a:defRPr sz="2847"/>
            </a:lvl8pPr>
            <a:lvl9pPr marL="5206630" indent="0">
              <a:buNone/>
              <a:defRPr sz="2847"/>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2278"/>
            </a:lvl1pPr>
            <a:lvl2pPr marL="650829" indent="0">
              <a:buNone/>
              <a:defRPr sz="1993"/>
            </a:lvl2pPr>
            <a:lvl3pPr marL="1301658" indent="0">
              <a:buNone/>
              <a:defRPr sz="1708"/>
            </a:lvl3pPr>
            <a:lvl4pPr marL="1952486" indent="0">
              <a:buNone/>
              <a:defRPr sz="1424"/>
            </a:lvl4pPr>
            <a:lvl5pPr marL="2603315" indent="0">
              <a:buNone/>
              <a:defRPr sz="1424"/>
            </a:lvl5pPr>
            <a:lvl6pPr marL="3254144" indent="0">
              <a:buNone/>
              <a:defRPr sz="1424"/>
            </a:lvl6pPr>
            <a:lvl7pPr marL="3904973" indent="0">
              <a:buNone/>
              <a:defRPr sz="1424"/>
            </a:lvl7pPr>
            <a:lvl8pPr marL="4555801" indent="0">
              <a:buNone/>
              <a:defRPr sz="1424"/>
            </a:lvl8pPr>
            <a:lvl9pPr marL="5206630" indent="0">
              <a:buNone/>
              <a:defRPr sz="1424"/>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54E7F-8C03-466C-B200-CEE0D2E1842B}"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6CE8-4F68-40DA-A7A9-F3C61A6B7258}" type="slidenum">
              <a:rPr lang="en-US" smtClean="0"/>
              <a:t>‹#›</a:t>
            </a:fld>
            <a:endParaRPr lang="en-US"/>
          </a:p>
        </p:txBody>
      </p:sp>
    </p:spTree>
    <p:extLst>
      <p:ext uri="{BB962C8B-B14F-4D97-AF65-F5344CB8AC3E}">
        <p14:creationId xmlns:p14="http://schemas.microsoft.com/office/powerpoint/2010/main" val="170745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20"/>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6"/>
          </a:xfrm>
          <a:prstGeom prst="rect">
            <a:avLst/>
          </a:prstGeom>
        </p:spPr>
        <p:txBody>
          <a:bodyPr vert="horz" lIns="91440" tIns="45720" rIns="91440" bIns="45720" rtlCol="0" anchor="ctr"/>
          <a:lstStyle>
            <a:lvl1pPr algn="l">
              <a:defRPr sz="1708">
                <a:solidFill>
                  <a:schemeClr val="tx1">
                    <a:tint val="75000"/>
                  </a:schemeClr>
                </a:solidFill>
              </a:defRPr>
            </a:lvl1pPr>
          </a:lstStyle>
          <a:p>
            <a:fld id="{76954E7F-8C03-466C-B200-CEE0D2E1842B}" type="datetimeFigureOut">
              <a:rPr lang="en-US" smtClean="0"/>
              <a:t>10/7/2018</a:t>
            </a:fld>
            <a:endParaRPr lang="en-US"/>
          </a:p>
        </p:txBody>
      </p:sp>
      <p:sp>
        <p:nvSpPr>
          <p:cNvPr id="5" name="Footer Placeholder 4"/>
          <p:cNvSpPr>
            <a:spLocks noGrp="1"/>
          </p:cNvSpPr>
          <p:nvPr>
            <p:ph type="ftr" sz="quarter" idx="3"/>
          </p:nvPr>
        </p:nvSpPr>
        <p:spPr>
          <a:xfrm>
            <a:off x="2574608" y="9322649"/>
            <a:ext cx="2623185" cy="535516"/>
          </a:xfrm>
          <a:prstGeom prst="rect">
            <a:avLst/>
          </a:prstGeom>
        </p:spPr>
        <p:txBody>
          <a:bodyPr vert="horz" lIns="91440" tIns="45720" rIns="91440" bIns="45720" rtlCol="0" anchor="ctr"/>
          <a:lstStyle>
            <a:lvl1pPr algn="ctr">
              <a:defRPr sz="17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6"/>
          </a:xfrm>
          <a:prstGeom prst="rect">
            <a:avLst/>
          </a:prstGeom>
        </p:spPr>
        <p:txBody>
          <a:bodyPr vert="horz" lIns="91440" tIns="45720" rIns="91440" bIns="45720" rtlCol="0" anchor="ctr"/>
          <a:lstStyle>
            <a:lvl1pPr algn="r">
              <a:defRPr sz="1708">
                <a:solidFill>
                  <a:schemeClr val="tx1">
                    <a:tint val="75000"/>
                  </a:schemeClr>
                </a:solidFill>
              </a:defRPr>
            </a:lvl1pPr>
          </a:lstStyle>
          <a:p>
            <a:fld id="{29DC6CE8-4F68-40DA-A7A9-F3C61A6B7258}" type="slidenum">
              <a:rPr lang="en-US" smtClean="0"/>
              <a:t>‹#›</a:t>
            </a:fld>
            <a:endParaRPr lang="en-US"/>
          </a:p>
        </p:txBody>
      </p:sp>
    </p:spTree>
    <p:extLst>
      <p:ext uri="{BB962C8B-B14F-4D97-AF65-F5344CB8AC3E}">
        <p14:creationId xmlns:p14="http://schemas.microsoft.com/office/powerpoint/2010/main" val="201224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01658" rtl="0" eaLnBrk="1" latinLnBrk="0" hangingPunct="1">
        <a:lnSpc>
          <a:spcPct val="90000"/>
        </a:lnSpc>
        <a:spcBef>
          <a:spcPct val="0"/>
        </a:spcBef>
        <a:buNone/>
        <a:defRPr sz="6263" kern="1200">
          <a:solidFill>
            <a:schemeClr val="tx1"/>
          </a:solidFill>
          <a:latin typeface="+mj-lt"/>
          <a:ea typeface="+mj-ea"/>
          <a:cs typeface="+mj-cs"/>
        </a:defRPr>
      </a:lvl1pPr>
    </p:titleStyle>
    <p:bodyStyle>
      <a:lvl1pPr marL="325414" indent="-325414" algn="l" defTabSz="1301658" rtl="0" eaLnBrk="1" latinLnBrk="0" hangingPunct="1">
        <a:lnSpc>
          <a:spcPct val="90000"/>
        </a:lnSpc>
        <a:spcBef>
          <a:spcPts val="1424"/>
        </a:spcBef>
        <a:buFont typeface="Arial" panose="020B0604020202020204" pitchFamily="34" charset="0"/>
        <a:buChar char="•"/>
        <a:defRPr sz="3986" kern="1200">
          <a:solidFill>
            <a:schemeClr val="tx1"/>
          </a:solidFill>
          <a:latin typeface="+mn-lt"/>
          <a:ea typeface="+mn-ea"/>
          <a:cs typeface="+mn-cs"/>
        </a:defRPr>
      </a:lvl1pPr>
      <a:lvl2pPr marL="976243" indent="-325414" algn="l" defTabSz="1301658" rtl="0" eaLnBrk="1" latinLnBrk="0" hangingPunct="1">
        <a:lnSpc>
          <a:spcPct val="90000"/>
        </a:lnSpc>
        <a:spcBef>
          <a:spcPts val="712"/>
        </a:spcBef>
        <a:buFont typeface="Arial" panose="020B0604020202020204" pitchFamily="34" charset="0"/>
        <a:buChar char="•"/>
        <a:defRPr sz="3416" kern="1200">
          <a:solidFill>
            <a:schemeClr val="tx1"/>
          </a:solidFill>
          <a:latin typeface="+mn-lt"/>
          <a:ea typeface="+mn-ea"/>
          <a:cs typeface="+mn-cs"/>
        </a:defRPr>
      </a:lvl2pPr>
      <a:lvl3pPr marL="1627072" indent="-325414" algn="l" defTabSz="1301658" rtl="0" eaLnBrk="1" latinLnBrk="0" hangingPunct="1">
        <a:lnSpc>
          <a:spcPct val="90000"/>
        </a:lnSpc>
        <a:spcBef>
          <a:spcPts val="712"/>
        </a:spcBef>
        <a:buFont typeface="Arial" panose="020B0604020202020204" pitchFamily="34" charset="0"/>
        <a:buChar char="•"/>
        <a:defRPr sz="2847" kern="1200">
          <a:solidFill>
            <a:schemeClr val="tx1"/>
          </a:solidFill>
          <a:latin typeface="+mn-lt"/>
          <a:ea typeface="+mn-ea"/>
          <a:cs typeface="+mn-cs"/>
        </a:defRPr>
      </a:lvl3pPr>
      <a:lvl4pPr marL="2277901" indent="-325414" algn="l" defTabSz="1301658"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4pPr>
      <a:lvl5pPr marL="2928729" indent="-325414" algn="l" defTabSz="1301658"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5pPr>
      <a:lvl6pPr marL="3579558" indent="-325414" algn="l" defTabSz="1301658"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6pPr>
      <a:lvl7pPr marL="4230387" indent="-325414" algn="l" defTabSz="1301658"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7pPr>
      <a:lvl8pPr marL="4881216" indent="-325414" algn="l" defTabSz="1301658"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8pPr>
      <a:lvl9pPr marL="5532045" indent="-325414" algn="l" defTabSz="1301658" rtl="0" eaLnBrk="1" latinLnBrk="0" hangingPunct="1">
        <a:lnSpc>
          <a:spcPct val="90000"/>
        </a:lnSpc>
        <a:spcBef>
          <a:spcPts val="712"/>
        </a:spcBef>
        <a:buFont typeface="Arial" panose="020B0604020202020204" pitchFamily="34" charset="0"/>
        <a:buChar char="•"/>
        <a:defRPr sz="2562" kern="1200">
          <a:solidFill>
            <a:schemeClr val="tx1"/>
          </a:solidFill>
          <a:latin typeface="+mn-lt"/>
          <a:ea typeface="+mn-ea"/>
          <a:cs typeface="+mn-cs"/>
        </a:defRPr>
      </a:lvl9pPr>
    </p:bodyStyle>
    <p:otherStyle>
      <a:defPPr>
        <a:defRPr lang="en-US"/>
      </a:defPPr>
      <a:lvl1pPr marL="0" algn="l" defTabSz="1301658" rtl="0" eaLnBrk="1" latinLnBrk="0" hangingPunct="1">
        <a:defRPr sz="2562" kern="1200">
          <a:solidFill>
            <a:schemeClr val="tx1"/>
          </a:solidFill>
          <a:latin typeface="+mn-lt"/>
          <a:ea typeface="+mn-ea"/>
          <a:cs typeface="+mn-cs"/>
        </a:defRPr>
      </a:lvl1pPr>
      <a:lvl2pPr marL="650829" algn="l" defTabSz="1301658" rtl="0" eaLnBrk="1" latinLnBrk="0" hangingPunct="1">
        <a:defRPr sz="2562" kern="1200">
          <a:solidFill>
            <a:schemeClr val="tx1"/>
          </a:solidFill>
          <a:latin typeface="+mn-lt"/>
          <a:ea typeface="+mn-ea"/>
          <a:cs typeface="+mn-cs"/>
        </a:defRPr>
      </a:lvl2pPr>
      <a:lvl3pPr marL="1301658" algn="l" defTabSz="1301658" rtl="0" eaLnBrk="1" latinLnBrk="0" hangingPunct="1">
        <a:defRPr sz="2562" kern="1200">
          <a:solidFill>
            <a:schemeClr val="tx1"/>
          </a:solidFill>
          <a:latin typeface="+mn-lt"/>
          <a:ea typeface="+mn-ea"/>
          <a:cs typeface="+mn-cs"/>
        </a:defRPr>
      </a:lvl3pPr>
      <a:lvl4pPr marL="1952486" algn="l" defTabSz="1301658" rtl="0" eaLnBrk="1" latinLnBrk="0" hangingPunct="1">
        <a:defRPr sz="2562" kern="1200">
          <a:solidFill>
            <a:schemeClr val="tx1"/>
          </a:solidFill>
          <a:latin typeface="+mn-lt"/>
          <a:ea typeface="+mn-ea"/>
          <a:cs typeface="+mn-cs"/>
        </a:defRPr>
      </a:lvl4pPr>
      <a:lvl5pPr marL="2603315" algn="l" defTabSz="1301658" rtl="0" eaLnBrk="1" latinLnBrk="0" hangingPunct="1">
        <a:defRPr sz="2562" kern="1200">
          <a:solidFill>
            <a:schemeClr val="tx1"/>
          </a:solidFill>
          <a:latin typeface="+mn-lt"/>
          <a:ea typeface="+mn-ea"/>
          <a:cs typeface="+mn-cs"/>
        </a:defRPr>
      </a:lvl5pPr>
      <a:lvl6pPr marL="3254144" algn="l" defTabSz="1301658" rtl="0" eaLnBrk="1" latinLnBrk="0" hangingPunct="1">
        <a:defRPr sz="2562" kern="1200">
          <a:solidFill>
            <a:schemeClr val="tx1"/>
          </a:solidFill>
          <a:latin typeface="+mn-lt"/>
          <a:ea typeface="+mn-ea"/>
          <a:cs typeface="+mn-cs"/>
        </a:defRPr>
      </a:lvl6pPr>
      <a:lvl7pPr marL="3904973" algn="l" defTabSz="1301658" rtl="0" eaLnBrk="1" latinLnBrk="0" hangingPunct="1">
        <a:defRPr sz="2562" kern="1200">
          <a:solidFill>
            <a:schemeClr val="tx1"/>
          </a:solidFill>
          <a:latin typeface="+mn-lt"/>
          <a:ea typeface="+mn-ea"/>
          <a:cs typeface="+mn-cs"/>
        </a:defRPr>
      </a:lvl7pPr>
      <a:lvl8pPr marL="4555801" algn="l" defTabSz="1301658" rtl="0" eaLnBrk="1" latinLnBrk="0" hangingPunct="1">
        <a:defRPr sz="2562" kern="1200">
          <a:solidFill>
            <a:schemeClr val="tx1"/>
          </a:solidFill>
          <a:latin typeface="+mn-lt"/>
          <a:ea typeface="+mn-ea"/>
          <a:cs typeface="+mn-cs"/>
        </a:defRPr>
      </a:lvl8pPr>
      <a:lvl9pPr marL="5206630" algn="l" defTabSz="1301658" rtl="0" eaLnBrk="1" latinLnBrk="0" hangingPunct="1">
        <a:defRPr sz="25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video" Target="https://www.youtube.com/embed/26imrggabaI" TargetMode="Externa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Tracy.Vergiels@dundee.k12.mi.us"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s://www.thistlegirldesigns.com/" TargetMode="External"/><Relationship Id="rId3" Type="http://schemas.openxmlformats.org/officeDocument/2006/relationships/hyperlink" Target="http://www.confessionsofateachingjunkie.com/" TargetMode="External"/><Relationship Id="rId7"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hyperlink" Target="http://www.teacherspayteachers.com/Store/Kimberly-Geswein-Fonts" TargetMode="External"/><Relationship Id="rId5" Type="http://schemas.openxmlformats.org/officeDocument/2006/relationships/image" Target="../media/image8.jpeg"/><Relationship Id="rId4" Type="http://schemas.openxmlformats.org/officeDocument/2006/relationships/hyperlink" Target="mailto:TeachingJunkie@yahoo.com" TargetMode="External"/><Relationship Id="rId9"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823" y="9697933"/>
            <a:ext cx="3089124" cy="360467"/>
          </a:xfrm>
          <a:prstGeom prst="rect">
            <a:avLst/>
          </a:prstGeom>
        </p:spPr>
      </p:pic>
    </p:spTree>
    <p:extLst>
      <p:ext uri="{BB962C8B-B14F-4D97-AF65-F5344CB8AC3E}">
        <p14:creationId xmlns:p14="http://schemas.microsoft.com/office/powerpoint/2010/main" val="361046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26imrggabaI"/>
          <p:cNvPicPr>
            <a:picLocks noRot="1" noChangeAspect="1"/>
          </p:cNvPicPr>
          <p:nvPr>
            <a:videoFile r:link="rId1"/>
          </p:nvPr>
        </p:nvPicPr>
        <p:blipFill>
          <a:blip r:embed="rId4"/>
          <a:stretch>
            <a:fillRect/>
          </a:stretch>
        </p:blipFill>
        <p:spPr>
          <a:xfrm>
            <a:off x="2190750" y="5520168"/>
            <a:ext cx="3657600" cy="20574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0011" y="9697933"/>
            <a:ext cx="3089124" cy="360467"/>
          </a:xfrm>
          <a:prstGeom prst="rect">
            <a:avLst/>
          </a:prstGeom>
        </p:spPr>
      </p:pic>
    </p:spTree>
    <p:extLst>
      <p:ext uri="{BB962C8B-B14F-4D97-AF65-F5344CB8AC3E}">
        <p14:creationId xmlns:p14="http://schemas.microsoft.com/office/powerpoint/2010/main" val="99874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20"/>
          <p:cNvSpPr txBox="1">
            <a:spLocks noChangeArrowheads="1"/>
          </p:cNvSpPr>
          <p:nvPr/>
        </p:nvSpPr>
        <p:spPr bwMode="auto">
          <a:xfrm>
            <a:off x="401219" y="1516315"/>
            <a:ext cx="7079717" cy="675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News and Notes from Mrs.</a:t>
            </a:r>
            <a:r>
              <a:rPr kumimoji="0" lang="en-US" altLang="en-US" sz="1400" b="1" i="0" u="none" strike="noStrike" cap="none" normalizeH="0" dirty="0"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 </a:t>
            </a:r>
            <a:r>
              <a:rPr kumimoji="0" lang="en-US" altLang="en-US" sz="1400" b="1" i="0" u="none" strike="noStrike" cap="none" normalizeH="0" dirty="0" err="1"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Vergiels</a:t>
            </a:r>
            <a:r>
              <a:rPr kumimoji="0" lang="en-US" altLang="en-US" sz="1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400" b="1" i="0" u="none" strike="noStrike" cap="none" normalizeH="0" baseline="0" dirty="0" err="1"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s</a:t>
            </a:r>
            <a:r>
              <a:rPr kumimoji="0" lang="en-US" altLang="en-US" sz="1400" b="1" i="0" u="none" strike="noStrike" cap="none" normalizeH="0" baseline="0" dirty="0"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 Classroom</a:t>
            </a:r>
            <a:endParaRPr kumimoji="0" lang="en-US" altLang="en-US" sz="1400" b="1"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For the Week</a:t>
            </a:r>
            <a:r>
              <a:rPr kumimoji="0" lang="en-US" altLang="en-US" sz="1400" b="1" i="0" u="none" strike="noStrike" cap="none" normalizeH="0" dirty="0"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 of </a:t>
            </a:r>
            <a:r>
              <a:rPr lang="en-US" altLang="en-US" sz="1400" b="1" dirty="0" smtClean="0">
                <a:latin typeface="Kristen ITC" panose="03050502040202030202" pitchFamily="66" charset="0"/>
                <a:ea typeface="Calibri" panose="020F0502020204030204" pitchFamily="34" charset="0"/>
                <a:cs typeface="Times New Roman" panose="02020603050405020304" pitchFamily="18" charset="0"/>
              </a:rPr>
              <a:t>October </a:t>
            </a:r>
            <a:r>
              <a:rPr lang="en-US" altLang="en-US" sz="1400" b="1" dirty="0" smtClean="0">
                <a:latin typeface="Kristen ITC" panose="03050502040202030202" pitchFamily="66" charset="0"/>
                <a:ea typeface="Calibri" panose="020F0502020204030204" pitchFamily="34" charset="0"/>
                <a:cs typeface="Times New Roman" panose="02020603050405020304" pitchFamily="18" charset="0"/>
              </a:rPr>
              <a:t>8-12</a:t>
            </a:r>
            <a:r>
              <a:rPr lang="en-US" altLang="en-US" sz="1400" b="1" dirty="0" smtClean="0">
                <a:latin typeface="Kristen ITC" panose="03050502040202030202" pitchFamily="66" charset="0"/>
                <a:ea typeface="Calibri" panose="020F0502020204030204" pitchFamily="34" charset="0"/>
                <a:cs typeface="Times New Roman" panose="02020603050405020304" pitchFamily="18" charset="0"/>
              </a:rPr>
              <a:t>, </a:t>
            </a:r>
            <a:r>
              <a:rPr lang="en-US" altLang="en-US" sz="1400" b="1" dirty="0" smtClean="0">
                <a:latin typeface="Kristen ITC" panose="03050502040202030202" pitchFamily="66" charset="0"/>
                <a:ea typeface="Calibri" panose="020F0502020204030204" pitchFamily="34" charset="0"/>
                <a:cs typeface="Times New Roman" panose="02020603050405020304" pitchFamily="18" charset="0"/>
              </a:rPr>
              <a:t>2018</a:t>
            </a:r>
            <a:endParaRPr kumimoji="0" lang="en-US" altLang="en-US" sz="1400" b="1" i="0" u="none" strike="noStrike" cap="none" normalizeH="0" baseline="0" dirty="0" smtClean="0">
              <a:ln>
                <a:noFill/>
              </a:ln>
              <a:solidFill>
                <a:schemeClr val="tx1"/>
              </a:solidFill>
              <a:effectLst/>
              <a:latin typeface="Arial" panose="020B0604020202020204" pitchFamily="34" charset="0"/>
            </a:endParaRPr>
          </a:p>
        </p:txBody>
      </p:sp>
      <p:sp>
        <p:nvSpPr>
          <p:cNvPr id="10" name="Text Box 16"/>
          <p:cNvSpPr txBox="1">
            <a:spLocks noChangeArrowheads="1"/>
          </p:cNvSpPr>
          <p:nvPr/>
        </p:nvSpPr>
        <p:spPr bwMode="auto">
          <a:xfrm>
            <a:off x="556882" y="2140762"/>
            <a:ext cx="3223589" cy="485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Here</a:t>
            </a:r>
            <a:r>
              <a:rPr kumimoji="0" lang="en-US" alt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400" b="0" i="0" u="none" strike="noStrike" cap="none" normalizeH="0" baseline="0" dirty="0" smtClean="0">
                <a:ln>
                  <a:noFill/>
                </a:ln>
                <a:solidFill>
                  <a:schemeClr val="tx1"/>
                </a:solidFill>
                <a:effectLst/>
                <a:latin typeface="Kristen ITC" panose="03050502040202030202" pitchFamily="66" charset="0"/>
                <a:ea typeface="Calibri" panose="020F0502020204030204" pitchFamily="34" charset="0"/>
                <a:cs typeface="Times New Roman" panose="02020603050405020304" pitchFamily="18" charset="0"/>
              </a:rPr>
              <a:t>s what we are working 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Text Box 14"/>
          <p:cNvSpPr txBox="1">
            <a:spLocks noChangeArrowheads="1"/>
          </p:cNvSpPr>
          <p:nvPr/>
        </p:nvSpPr>
        <p:spPr bwMode="auto">
          <a:xfrm>
            <a:off x="482328" y="2457361"/>
            <a:ext cx="3192449" cy="346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u="sng" dirty="0" smtClean="0">
                <a:latin typeface="Kristen ITC" panose="03050502040202030202" pitchFamily="66" charset="0"/>
                <a:cs typeface="Times New Roman" panose="02020603050405020304" pitchFamily="18" charset="0"/>
              </a:rPr>
              <a:t>Mathematics: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smtClean="0">
                <a:latin typeface="Kristen ITC" panose="03050502040202030202" pitchFamily="66" charset="0"/>
                <a:cs typeface="Times New Roman" panose="02020603050405020304" pitchFamily="18" charset="0"/>
              </a:rPr>
              <a:t>The children took the unit 1 math assessment last Friday.  This will be added to your child’s portfolio.  This week we will </a:t>
            </a:r>
            <a:r>
              <a:rPr lang="en-US" altLang="en-US" sz="1100" dirty="0" smtClean="0">
                <a:latin typeface="Kristen ITC" panose="03050502040202030202" pitchFamily="66" charset="0"/>
                <a:cs typeface="Times New Roman" panose="02020603050405020304" pitchFamily="18" charset="0"/>
              </a:rPr>
              <a:t>continue </a:t>
            </a:r>
            <a:r>
              <a:rPr lang="en-US" altLang="en-US" sz="1100" dirty="0" smtClean="0">
                <a:latin typeface="Kristen ITC" panose="03050502040202030202" pitchFamily="66" charset="0"/>
                <a:cs typeface="Times New Roman" panose="02020603050405020304" pitchFamily="18" charset="0"/>
              </a:rPr>
              <a:t>unit </a:t>
            </a:r>
            <a:r>
              <a:rPr lang="en-US" altLang="en-US" sz="1100" dirty="0" smtClean="0">
                <a:latin typeface="Kristen ITC" panose="03050502040202030202" pitchFamily="66" charset="0"/>
                <a:cs typeface="Times New Roman" panose="02020603050405020304" pitchFamily="18" charset="0"/>
              </a:rPr>
              <a:t>2.  </a:t>
            </a:r>
            <a:r>
              <a:rPr lang="en-US" altLang="en-US" sz="1100" dirty="0" smtClean="0">
                <a:latin typeface="Kristen ITC" panose="03050502040202030202" pitchFamily="66" charset="0"/>
                <a:cs typeface="Times New Roman" panose="02020603050405020304" pitchFamily="18" charset="0"/>
              </a:rPr>
              <a:t>In </a:t>
            </a:r>
            <a:r>
              <a:rPr lang="en-US" altLang="en-US" sz="1100" dirty="0" smtClean="0">
                <a:latin typeface="Kristen ITC" panose="03050502040202030202" pitchFamily="66" charset="0"/>
                <a:cs typeface="Times New Roman" panose="02020603050405020304" pitchFamily="18" charset="0"/>
              </a:rPr>
              <a:t>unit 2, children will work with addition and use it to model and solve number stories.  Children’s learning focuses on three clusters of the Common Core’s content standards as well as in-depth work on two of the mathematical practices</a:t>
            </a:r>
            <a:endParaRPr kumimoji="0" lang="en-US" altLang="en-US" sz="1100" b="0" i="0" u="none" strike="noStrike" cap="none" normalizeH="0" baseline="0" dirty="0" smtClean="0">
              <a:ln>
                <a:noFill/>
              </a:ln>
              <a:solidFill>
                <a:schemeClr val="tx1"/>
              </a:solidFill>
              <a:effectLst/>
              <a:latin typeface="Kristen ITC" panose="03050502040202030202" pitchFamily="66"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smtClean="0">
                <a:latin typeface="Kristen ITC" panose="03050502040202030202" pitchFamily="66" charset="0"/>
                <a:cs typeface="Times New Roman" panose="02020603050405020304" pitchFamily="18" charset="0"/>
              </a:rPr>
              <a:t>Operations and Algebraic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Kristen ITC" panose="03050502040202030202" pitchFamily="66" charset="0"/>
                <a:cs typeface="Times New Roman" panose="02020603050405020304" pitchFamily="18" charset="0"/>
              </a:rPr>
              <a:t>Thinking:</a:t>
            </a:r>
            <a:r>
              <a:rPr kumimoji="0" lang="en-US" altLang="en-US" sz="1100" b="0" i="0" u="none" strike="noStrike" cap="none" normalizeH="0" dirty="0" smtClean="0">
                <a:ln>
                  <a:noFill/>
                </a:ln>
                <a:solidFill>
                  <a:schemeClr val="tx1"/>
                </a:solidFill>
                <a:effectLst/>
                <a:latin typeface="Kristen ITC" panose="03050502040202030202" pitchFamily="66" charset="0"/>
                <a:cs typeface="Times New Roman" panose="02020603050405020304" pitchFamily="18" charset="0"/>
              </a:rPr>
              <a:t>  represent and solve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aseline="0" dirty="0" smtClean="0">
                <a:latin typeface="Kristen ITC" panose="03050502040202030202" pitchFamily="66" charset="0"/>
                <a:cs typeface="Times New Roman" panose="02020603050405020304" pitchFamily="18" charset="0"/>
              </a:rPr>
              <a:t>Problems</a:t>
            </a:r>
            <a:r>
              <a:rPr lang="en-US" altLang="en-US" sz="1100" dirty="0" smtClean="0">
                <a:latin typeface="Kristen ITC" panose="03050502040202030202" pitchFamily="66" charset="0"/>
                <a:cs typeface="Times New Roman" panose="02020603050405020304" pitchFamily="18" charset="0"/>
              </a:rPr>
              <a:t> involving addition and</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smtClean="0">
                <a:latin typeface="Kristen ITC" panose="03050502040202030202" pitchFamily="66" charset="0"/>
                <a:cs typeface="Times New Roman" panose="02020603050405020304" pitchFamily="18" charset="0"/>
              </a:rPr>
              <a:t>subtraction, work with addition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smtClean="0">
                <a:latin typeface="Kristen ITC" panose="03050502040202030202" pitchFamily="66" charset="0"/>
                <a:cs typeface="Times New Roman" panose="02020603050405020304" pitchFamily="18" charset="0"/>
              </a:rPr>
              <a:t>and subtraction equations, add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smtClean="0">
                <a:latin typeface="Kristen ITC" panose="03050502040202030202" pitchFamily="66" charset="0"/>
                <a:cs typeface="Times New Roman" panose="02020603050405020304" pitchFamily="18" charset="0"/>
              </a:rPr>
              <a:t>and subtract within 20.</a:t>
            </a:r>
            <a:endParaRPr kumimoji="0" lang="en-US" altLang="en-US" sz="1100" b="0" i="0" u="none" strike="noStrike" cap="none" normalizeH="0" baseline="0" dirty="0" smtClean="0">
              <a:ln>
                <a:noFill/>
              </a:ln>
              <a:solidFill>
                <a:schemeClr val="tx1"/>
              </a:solidFill>
              <a:effectLst/>
              <a:latin typeface="Arial" panose="020B0604020202020204" pitchFamily="34" charset="0"/>
            </a:endParaRPr>
          </a:p>
        </p:txBody>
      </p:sp>
      <p:sp>
        <p:nvSpPr>
          <p:cNvPr id="16" name="Text Box 10"/>
          <p:cNvSpPr txBox="1">
            <a:spLocks noChangeArrowheads="1"/>
          </p:cNvSpPr>
          <p:nvPr/>
        </p:nvSpPr>
        <p:spPr bwMode="auto">
          <a:xfrm>
            <a:off x="4064542" y="2180653"/>
            <a:ext cx="3416394" cy="1646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u="sng" dirty="0" smtClean="0">
                <a:latin typeface="Kristen ITC" panose="03050502040202030202" pitchFamily="66" charset="0"/>
              </a:rPr>
              <a:t>Science: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latin typeface="Kristen ITC" panose="03050502040202030202" pitchFamily="66" charset="0"/>
              </a:rPr>
              <a:t>Throughout the school year, we will rotate science and social studies units.  They will correlate with our National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latin typeface="Kristen ITC" panose="03050502040202030202" pitchFamily="66" charset="0"/>
              </a:rPr>
              <a:t>Geographic Reach for Reading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latin typeface="Kristen ITC" panose="03050502040202030202" pitchFamily="66" charset="0"/>
              </a:rPr>
              <a:t>units.  </a:t>
            </a:r>
          </a:p>
        </p:txBody>
      </p:sp>
      <p:sp>
        <p:nvSpPr>
          <p:cNvPr id="17" name="Text Box 9"/>
          <p:cNvSpPr txBox="1">
            <a:spLocks noChangeArrowheads="1"/>
          </p:cNvSpPr>
          <p:nvPr/>
        </p:nvSpPr>
        <p:spPr bwMode="auto">
          <a:xfrm>
            <a:off x="464719" y="6143386"/>
            <a:ext cx="3210059" cy="17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8" name="Text Box 8"/>
          <p:cNvSpPr txBox="1">
            <a:spLocks noChangeArrowheads="1"/>
          </p:cNvSpPr>
          <p:nvPr/>
        </p:nvSpPr>
        <p:spPr bwMode="auto">
          <a:xfrm>
            <a:off x="4119839" y="3948569"/>
            <a:ext cx="3210058" cy="3256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9" name="Text Box 7"/>
          <p:cNvSpPr txBox="1">
            <a:spLocks noChangeArrowheads="1"/>
          </p:cNvSpPr>
          <p:nvPr/>
        </p:nvSpPr>
        <p:spPr bwMode="auto">
          <a:xfrm>
            <a:off x="4136617" y="3735885"/>
            <a:ext cx="3169467" cy="1773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r>
              <a:rPr lang="en-US" sz="1600" b="1" dirty="0" smtClean="0"/>
              <a:t>Our annual Halloween </a:t>
            </a:r>
          </a:p>
          <a:p>
            <a:r>
              <a:rPr lang="en-US" sz="1600" b="1" dirty="0"/>
              <a:t>p</a:t>
            </a:r>
            <a:r>
              <a:rPr lang="en-US" sz="1600" b="1" dirty="0" smtClean="0"/>
              <a:t>arade and party will be </a:t>
            </a:r>
          </a:p>
          <a:p>
            <a:r>
              <a:rPr lang="en-US" sz="1600" b="1" dirty="0"/>
              <a:t>h</a:t>
            </a:r>
            <a:r>
              <a:rPr lang="en-US" sz="1600" b="1" dirty="0" smtClean="0"/>
              <a:t>eld on Wednesday, October 31, 2018, at 1:15.  If you provided me your email address, you should have received a Sign Up Genius notification.</a:t>
            </a:r>
            <a:endParaRPr lang="en-US" sz="1600" dirty="0" smtClean="0"/>
          </a:p>
        </p:txBody>
      </p:sp>
      <p:sp>
        <p:nvSpPr>
          <p:cNvPr id="22" name="Text Box 4"/>
          <p:cNvSpPr txBox="1">
            <a:spLocks noChangeArrowheads="1"/>
          </p:cNvSpPr>
          <p:nvPr/>
        </p:nvSpPr>
        <p:spPr bwMode="auto">
          <a:xfrm>
            <a:off x="4143652" y="5594806"/>
            <a:ext cx="3210058" cy="1610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4" name="Text Box 2"/>
          <p:cNvSpPr txBox="1">
            <a:spLocks noChangeArrowheads="1"/>
          </p:cNvSpPr>
          <p:nvPr/>
        </p:nvSpPr>
        <p:spPr bwMode="auto">
          <a:xfrm>
            <a:off x="401219" y="6062479"/>
            <a:ext cx="3379252" cy="2516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sng" strike="noStrike" cap="none" normalizeH="0" baseline="0" dirty="0" smtClean="0">
                <a:ln>
                  <a:noFill/>
                </a:ln>
                <a:solidFill>
                  <a:schemeClr val="tx1"/>
                </a:solidFill>
                <a:effectLst/>
                <a:latin typeface="Kristen ITC" panose="03050502040202030202" pitchFamily="66" charset="0"/>
              </a:rPr>
              <a:t>Social</a:t>
            </a:r>
            <a:r>
              <a:rPr kumimoji="0" lang="en-US" altLang="en-US" sz="1000" b="1" i="0" u="sng" strike="noStrike" cap="none" normalizeH="0" dirty="0" smtClean="0">
                <a:ln>
                  <a:noFill/>
                </a:ln>
                <a:solidFill>
                  <a:schemeClr val="tx1"/>
                </a:solidFill>
                <a:effectLst/>
                <a:latin typeface="Kristen ITC" panose="03050502040202030202" pitchFamily="66" charset="0"/>
              </a:rPr>
              <a:t> Studies</a:t>
            </a:r>
            <a:r>
              <a:rPr kumimoji="0" lang="en-US" altLang="en-US" sz="1000" b="1" i="0" u="sng" strike="noStrike" cap="none" normalizeH="0" baseline="0" dirty="0" smtClean="0">
                <a:ln>
                  <a:noFill/>
                </a:ln>
                <a:solidFill>
                  <a:schemeClr val="tx1"/>
                </a:solidFill>
                <a:effectLst/>
                <a:latin typeface="Kristen ITC" panose="03050502040202030202" pitchFamily="66"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Kristen ITC" panose="03050502040202030202" pitchFamily="66" charset="0"/>
              </a:rPr>
              <a:t>Our first social studies unit will focus on the family.  Some social studies vocabulary the students will encounter in unit 1 are:  family, family member, holiday, home, and meal  We will read and discuss several stories about families throughout unit 1.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latin typeface="Kristen ITC" panose="03050502040202030202" pitchFamily="66" charset="0"/>
              </a:rPr>
              <a:t>We watched videos created by Dundee teachers last week to introduce </a:t>
            </a:r>
            <a:r>
              <a:rPr lang="en-US" altLang="en-US" sz="1000" b="1" dirty="0" smtClean="0">
                <a:latin typeface="Kristen ITC" panose="03050502040202030202" pitchFamily="66" charset="0"/>
              </a:rPr>
              <a:t>ROW</a:t>
            </a:r>
            <a:r>
              <a:rPr lang="en-US" altLang="en-US" sz="1000" dirty="0" smtClean="0">
                <a:latin typeface="Kristen ITC" panose="03050502040202030202" pitchFamily="66" charset="0"/>
              </a:rPr>
              <a:t> behavior.  </a:t>
            </a:r>
            <a:r>
              <a:rPr lang="en-US" altLang="en-US" sz="1000" dirty="0" smtClean="0">
                <a:latin typeface="Kristen ITC" panose="03050502040202030202" pitchFamily="66" charset="0"/>
              </a:rPr>
              <a:t> </a:t>
            </a:r>
            <a:r>
              <a:rPr lang="en-US" altLang="en-US" sz="1000" b="1" dirty="0" smtClean="0">
                <a:latin typeface="Kristen ITC" panose="03050502040202030202" pitchFamily="66" charset="0"/>
              </a:rPr>
              <a:t>ROW</a:t>
            </a:r>
            <a:r>
              <a:rPr lang="en-US" altLang="en-US" sz="1000" dirty="0" smtClean="0">
                <a:latin typeface="Kristen ITC" panose="03050502040202030202" pitchFamily="66" charset="0"/>
              </a:rPr>
              <a:t> = </a:t>
            </a:r>
            <a:r>
              <a:rPr lang="en-US" altLang="en-US" sz="1000" b="1" dirty="0" smtClean="0">
                <a:latin typeface="Kristen ITC" panose="03050502040202030202" pitchFamily="66" charset="0"/>
              </a:rPr>
              <a:t>R</a:t>
            </a:r>
            <a:r>
              <a:rPr lang="en-US" altLang="en-US" sz="1000" dirty="0" smtClean="0">
                <a:latin typeface="Kristen ITC" panose="03050502040202030202" pitchFamily="66" charset="0"/>
              </a:rPr>
              <a:t>espect, </a:t>
            </a:r>
            <a:r>
              <a:rPr lang="en-US" altLang="en-US" sz="1000" b="1" dirty="0" smtClean="0">
                <a:latin typeface="Kristen ITC" panose="03050502040202030202" pitchFamily="66" charset="0"/>
              </a:rPr>
              <a:t>O</a:t>
            </a:r>
            <a:r>
              <a:rPr lang="en-US" altLang="en-US" sz="1000" dirty="0" smtClean="0">
                <a:latin typeface="Kristen ITC" panose="03050502040202030202" pitchFamily="66" charset="0"/>
              </a:rPr>
              <a:t>wnership, </a:t>
            </a:r>
            <a:r>
              <a:rPr lang="en-US" altLang="en-US" sz="1000" b="1" dirty="0" smtClean="0">
                <a:latin typeface="Kristen ITC" panose="03050502040202030202" pitchFamily="66" charset="0"/>
              </a:rPr>
              <a:t>Wi</a:t>
            </a:r>
            <a:r>
              <a:rPr lang="en-US" altLang="en-US" sz="1000" dirty="0" smtClean="0">
                <a:latin typeface="Kristen ITC" panose="03050502040202030202" pitchFamily="66" charset="0"/>
              </a:rPr>
              <a:t>se Choices.  Students are able to earn </a:t>
            </a:r>
            <a:r>
              <a:rPr lang="en-US" altLang="en-US" sz="1000" b="1" dirty="0" smtClean="0">
                <a:latin typeface="Kristen ITC" panose="03050502040202030202" pitchFamily="66" charset="0"/>
              </a:rPr>
              <a:t>ROW</a:t>
            </a:r>
            <a:r>
              <a:rPr lang="en-US" altLang="en-US" sz="1000" dirty="0" smtClean="0">
                <a:latin typeface="Kristen ITC" panose="03050502040202030202" pitchFamily="66" charset="0"/>
              </a:rPr>
              <a:t> tickets when observed displaying a </a:t>
            </a:r>
            <a:r>
              <a:rPr lang="en-US" altLang="en-US" sz="1000" b="1" dirty="0" smtClean="0">
                <a:latin typeface="Kristen ITC" panose="03050502040202030202" pitchFamily="66" charset="0"/>
              </a:rPr>
              <a:t>ROW</a:t>
            </a:r>
            <a:r>
              <a:rPr lang="en-US" altLang="en-US" sz="1000" dirty="0" smtClean="0">
                <a:latin typeface="Kristen ITC" panose="03050502040202030202" pitchFamily="66" charset="0"/>
              </a:rPr>
              <a:t> behavior.  We have a </a:t>
            </a:r>
            <a:r>
              <a:rPr lang="en-US" altLang="en-US" sz="1000" b="1" dirty="0" smtClean="0">
                <a:latin typeface="Kristen ITC" panose="03050502040202030202" pitchFamily="66" charset="0"/>
              </a:rPr>
              <a:t>ROW</a:t>
            </a:r>
            <a:r>
              <a:rPr lang="en-US" altLang="en-US" sz="1000" dirty="0" smtClean="0">
                <a:latin typeface="Kristen ITC" panose="03050502040202030202" pitchFamily="66" charset="0"/>
              </a:rPr>
              <a:t> basketball hoop basket in our classroom to fill with </a:t>
            </a:r>
            <a:r>
              <a:rPr lang="en-US" altLang="en-US" sz="1000" b="1" dirty="0" smtClean="0">
                <a:latin typeface="Kristen ITC" panose="03050502040202030202" pitchFamily="66" charset="0"/>
              </a:rPr>
              <a:t>ROW</a:t>
            </a:r>
            <a:r>
              <a:rPr lang="en-US" altLang="en-US" sz="1000" dirty="0" smtClean="0">
                <a:latin typeface="Kristen ITC" panose="03050502040202030202" pitchFamily="66" charset="0"/>
              </a:rPr>
              <a:t> tickets. When our basket if full, we will have a class reward.</a:t>
            </a:r>
            <a:endParaRPr kumimoji="0" lang="en-US" altLang="en-US" sz="1000" i="0" strike="noStrike" cap="none" normalizeH="0" baseline="0" dirty="0" smtClean="0">
              <a:ln>
                <a:noFill/>
              </a:ln>
              <a:solidFill>
                <a:schemeClr val="tx1"/>
              </a:solidFill>
              <a:effectLst/>
              <a:latin typeface="Kristen ITC" panose="03050502040202030202" pitchFamily="66" charset="0"/>
            </a:endParaRPr>
          </a:p>
        </p:txBody>
      </p:sp>
      <p:sp>
        <p:nvSpPr>
          <p:cNvPr id="25" name="Text Box 1"/>
          <p:cNvSpPr txBox="1">
            <a:spLocks noChangeArrowheads="1"/>
          </p:cNvSpPr>
          <p:nvPr/>
        </p:nvSpPr>
        <p:spPr bwMode="auto">
          <a:xfrm>
            <a:off x="4119839" y="5495775"/>
            <a:ext cx="2456652" cy="202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smtClean="0">
                <a:ea typeface="Calibri" panose="020F0502020204030204" pitchFamily="34" charset="0"/>
                <a:cs typeface="Times New Roman" panose="02020603050405020304" pitchFamily="18" charset="0"/>
              </a:rPr>
              <a:t>When you send in money in your child’s DOT folder, please put it in a bag or envelope labeled with your child’s </a:t>
            </a:r>
            <a:r>
              <a:rPr lang="en-US" altLang="en-US" sz="1200" b="1" u="sng" dirty="0" smtClean="0">
                <a:ea typeface="Calibri" panose="020F0502020204030204" pitchFamily="34" charset="0"/>
                <a:cs typeface="Times New Roman" panose="02020603050405020304" pitchFamily="18" charset="0"/>
              </a:rPr>
              <a:t>first and last name</a:t>
            </a:r>
            <a:r>
              <a:rPr lang="en-US" altLang="en-US" sz="1200" b="1" dirty="0" smtClean="0">
                <a:ea typeface="Calibri" panose="020F0502020204030204" pitchFamily="34" charset="0"/>
                <a:cs typeface="Times New Roman" panose="02020603050405020304" pitchFamily="18" charset="0"/>
              </a:rPr>
              <a:t> and the purpose of the money.  Thank you so very much!  </a:t>
            </a:r>
            <a:r>
              <a:rPr lang="en-US" altLang="en-US" sz="1200" b="1" dirty="0" smtClean="0">
                <a:ea typeface="Calibri" panose="020F0502020204030204" pitchFamily="34" charset="0"/>
                <a:cs typeface="Times New Roman" panose="02020603050405020304" pitchFamily="18" charset="0"/>
              </a:rPr>
              <a:t>Please put it in the pouch in the DOT folder</a:t>
            </a:r>
            <a:r>
              <a:rPr lang="en-US" altLang="en-US" sz="1200" b="1" u="sng" dirty="0" smtClean="0">
                <a:ea typeface="Calibri" panose="020F0502020204030204" pitchFamily="34" charset="0"/>
                <a:cs typeface="Times New Roman" panose="02020603050405020304" pitchFamily="18" charset="0"/>
              </a:rPr>
              <a:t>.  The </a:t>
            </a:r>
            <a:r>
              <a:rPr lang="en-US" altLang="en-US" sz="1200" b="1" u="sng" dirty="0" smtClean="0">
                <a:ea typeface="Calibri" panose="020F0502020204030204" pitchFamily="34" charset="0"/>
                <a:cs typeface="Times New Roman" panose="02020603050405020304" pitchFamily="18" charset="0"/>
              </a:rPr>
              <a:t>October breakfast menu, lunch menu, and special schedule are now in your child’s DOT folder.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sng" strike="noStrike" cap="none" normalizeH="0" baseline="0" dirty="0" smtClean="0">
              <a:ln>
                <a:noFill/>
              </a:ln>
              <a:solidFill>
                <a:schemeClr val="tx1"/>
              </a:solidFill>
              <a:effectLst/>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0640" y="9811735"/>
            <a:ext cx="2788678" cy="325408"/>
          </a:xfrm>
          <a:prstGeom prst="rect">
            <a:avLst/>
          </a:prstGeom>
        </p:spPr>
      </p:pic>
      <p:sp>
        <p:nvSpPr>
          <p:cNvPr id="2" name="TextBox 1"/>
          <p:cNvSpPr txBox="1"/>
          <p:nvPr/>
        </p:nvSpPr>
        <p:spPr>
          <a:xfrm>
            <a:off x="4064542" y="7417808"/>
            <a:ext cx="3289168" cy="2308324"/>
          </a:xfrm>
          <a:prstGeom prst="rect">
            <a:avLst/>
          </a:prstGeom>
          <a:noFill/>
        </p:spPr>
        <p:txBody>
          <a:bodyPr wrap="square" rtlCol="0">
            <a:spAutoFit/>
          </a:bodyPr>
          <a:lstStyle/>
          <a:p>
            <a:r>
              <a:rPr lang="en-US" sz="1600" b="1" dirty="0" smtClean="0"/>
              <a:t>Fall Parent and Teacher Conferences will be held on Thursday, November 8, 2018, and Thursday, November 15, 2018.  If you provided me with your email address, you should have received an invitation through Sign Up Genius to sign up for a conference date and time convenient for you to meet with me.</a:t>
            </a:r>
          </a:p>
        </p:txBody>
      </p:sp>
    </p:spTree>
    <p:extLst>
      <p:ext uri="{BB962C8B-B14F-4D97-AF65-F5344CB8AC3E}">
        <p14:creationId xmlns:p14="http://schemas.microsoft.com/office/powerpoint/2010/main" val="197919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WordArt 22"/>
          <p:cNvSpPr>
            <a:spLocks noChangeArrowheads="1" noChangeShapeType="1" noTextEdit="1"/>
          </p:cNvSpPr>
          <p:nvPr/>
        </p:nvSpPr>
        <p:spPr bwMode="auto">
          <a:xfrm>
            <a:off x="2504578" y="597462"/>
            <a:ext cx="1535370" cy="476486"/>
          </a:xfrm>
          <a:prstGeom prst="rect">
            <a:avLst/>
          </a:prstGeom>
        </p:spPr>
        <p:txBody>
          <a:bodyPr wrap="none" fromWordArt="1">
            <a:prstTxWarp prst="textArchUp">
              <a:avLst>
                <a:gd name="adj" fmla="val 10800000"/>
              </a:avLst>
            </a:prstTxWarp>
          </a:bodyPr>
          <a:lstStyle/>
          <a:p>
            <a:pPr algn="ctr" rtl="0">
              <a:buNone/>
            </a:pPr>
            <a:endParaRPr lang="en-US" sz="3600" b="1" kern="10" spc="0" dirty="0">
              <a:ln w="15875">
                <a:solidFill>
                  <a:srgbClr val="000000"/>
                </a:solidFill>
                <a:round/>
                <a:headEnd/>
                <a:tailEnd/>
              </a:ln>
              <a:solidFill>
                <a:srgbClr val="000000"/>
              </a:solidFill>
              <a:effectLst>
                <a:outerShdw dist="29783" dir="1514402" algn="ctr" rotWithShape="0">
                  <a:srgbClr val="D8D8D8">
                    <a:alpha val="74998"/>
                  </a:srgbClr>
                </a:outerShdw>
              </a:effectLst>
              <a:latin typeface="Kristen ITC" panose="03050502040202030202" pitchFamily="66" charset="0"/>
            </a:endParaRPr>
          </a:p>
        </p:txBody>
      </p:sp>
      <p:sp>
        <p:nvSpPr>
          <p:cNvPr id="9" name="Text Box 14"/>
          <p:cNvSpPr txBox="1">
            <a:spLocks noChangeArrowheads="1"/>
          </p:cNvSpPr>
          <p:nvPr/>
        </p:nvSpPr>
        <p:spPr bwMode="auto">
          <a:xfrm>
            <a:off x="4039949" y="8805944"/>
            <a:ext cx="3305124" cy="882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anose="020B0604020202020204" pitchFamily="34" charset="0"/>
              </a:rPr>
              <a:t>Please send the bus/walking tags</a:t>
            </a:r>
            <a:r>
              <a:rPr kumimoji="0" lang="en-US" altLang="en-US" b="1" i="0" u="none" strike="noStrike" cap="none" normalizeH="0" dirty="0" smtClean="0">
                <a:ln>
                  <a:noFill/>
                </a:ln>
                <a:solidFill>
                  <a:schemeClr val="tx1"/>
                </a:solidFill>
                <a:effectLst/>
                <a:latin typeface="Arial" panose="020B0604020202020204" pitchFamily="34" charset="0"/>
              </a:rPr>
              <a:t> and DOT folders </a:t>
            </a:r>
            <a:r>
              <a:rPr kumimoji="0" lang="en-US" altLang="en-US" b="1" i="0" u="none" strike="noStrike" cap="none" normalizeH="0" baseline="0" dirty="0" smtClean="0">
                <a:ln>
                  <a:noFill/>
                </a:ln>
                <a:solidFill>
                  <a:schemeClr val="tx1"/>
                </a:solidFill>
                <a:effectLst/>
                <a:latin typeface="Arial" panose="020B0604020202020204" pitchFamily="34" charset="0"/>
              </a:rPr>
              <a:t>every day with your child.</a:t>
            </a:r>
          </a:p>
        </p:txBody>
      </p:sp>
      <p:grpSp>
        <p:nvGrpSpPr>
          <p:cNvPr id="30" name="Group 29"/>
          <p:cNvGrpSpPr/>
          <p:nvPr/>
        </p:nvGrpSpPr>
        <p:grpSpPr>
          <a:xfrm>
            <a:off x="4075803" y="6640927"/>
            <a:ext cx="3079874" cy="2165017"/>
            <a:chOff x="4059239" y="6232525"/>
            <a:chExt cx="3079874" cy="1691483"/>
          </a:xfrm>
        </p:grpSpPr>
        <p:sp>
          <p:nvSpPr>
            <p:cNvPr id="10" name="AutoShape 13"/>
            <p:cNvSpPr>
              <a:spLocks noChangeArrowheads="1"/>
            </p:cNvSpPr>
            <p:nvPr/>
          </p:nvSpPr>
          <p:spPr bwMode="auto">
            <a:xfrm>
              <a:off x="4059239" y="6232525"/>
              <a:ext cx="3079874" cy="1635508"/>
            </a:xfrm>
            <a:prstGeom prst="wedgeEllipseCallout">
              <a:avLst>
                <a:gd name="adj1" fmla="val -43750"/>
                <a:gd name="adj2" fmla="val 70000"/>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2"/>
            <p:cNvSpPr txBox="1">
              <a:spLocks noChangeArrowheads="1"/>
            </p:cNvSpPr>
            <p:nvPr/>
          </p:nvSpPr>
          <p:spPr bwMode="auto">
            <a:xfrm>
              <a:off x="4118775" y="6340038"/>
              <a:ext cx="2772402" cy="1583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200" dirty="0" smtClean="0">
                <a:latin typeface="Kristen ITC" panose="03050502040202030202" pitchFamily="66"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u="sng" dirty="0" smtClean="0">
                  <a:latin typeface="Kristen ITC" panose="03050502040202030202" pitchFamily="66" charset="0"/>
                  <a:cs typeface="Times New Roman" panose="02020603050405020304" pitchFamily="18" charset="0"/>
                </a:rPr>
                <a:t>Contact Information</a:t>
              </a:r>
              <a:r>
                <a:rPr lang="en-US" altLang="en-US" sz="1200" dirty="0" smtClean="0">
                  <a:latin typeface="Kristen ITC" panose="03050502040202030202" pitchFamily="66"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Kristen ITC" panose="03050502040202030202" pitchFamily="66" charset="0"/>
                  <a:cs typeface="Times New Roman" panose="02020603050405020304" pitchFamily="18" charset="0"/>
                  <a:hlinkClick r:id="rId3"/>
                </a:rPr>
                <a:t>Tracy.Vergiels@dundee.k12.mi.us</a:t>
              </a:r>
              <a:endParaRPr kumimoji="0" lang="en-US" altLang="en-US" sz="1200" b="0" i="0" u="none" strike="noStrike" cap="none" normalizeH="0" baseline="0" dirty="0" smtClean="0">
                <a:ln>
                  <a:noFill/>
                </a:ln>
                <a:solidFill>
                  <a:schemeClr val="tx1"/>
                </a:solidFill>
                <a:effectLst/>
                <a:latin typeface="Kristen ITC" panose="03050502040202030202" pitchFamily="66"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smtClean="0">
                  <a:latin typeface="Kristen ITC" panose="03050502040202030202" pitchFamily="66" charset="0"/>
                  <a:cs typeface="Times New Roman" panose="02020603050405020304" pitchFamily="18" charset="0"/>
                </a:rPr>
                <a:t>734-807-0556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Kristen ITC" panose="03050502040202030202" pitchFamily="66" charset="0"/>
                  <a:cs typeface="Times New Roman" panose="02020603050405020304" pitchFamily="18" charset="0"/>
                </a:rPr>
                <a:t>734-529-2350 </a:t>
              </a:r>
              <a:r>
                <a:rPr kumimoji="0" lang="en-US" altLang="en-US" sz="1600" b="0" i="0" u="none" strike="noStrike" cap="none" normalizeH="0" baseline="0" dirty="0" smtClean="0">
                  <a:ln>
                    <a:noFill/>
                  </a:ln>
                  <a:solidFill>
                    <a:schemeClr val="tx1"/>
                  </a:solidFill>
                  <a:effectLst/>
                  <a:latin typeface="Kristen ITC" panose="03050502040202030202" pitchFamily="66" charset="0"/>
                  <a:cs typeface="Times New Roman" panose="02020603050405020304" pitchFamily="18" charset="0"/>
                </a:rPr>
                <a:t>EXT.12328</a:t>
              </a: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600" dirty="0">
                <a:latin typeface="Kristen ITC" panose="03050502040202030202" pitchFamily="66"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altLang="en-US" sz="1600" dirty="0" smtClean="0">
                  <a:latin typeface="Kristen ITC" panose="03050502040202030202" pitchFamily="66" charset="0"/>
                  <a:cs typeface="Times New Roman" panose="02020603050405020304" pitchFamily="18" charset="0"/>
                </a:rPr>
                <a:t>October family</a:t>
              </a:r>
            </a:p>
            <a:p>
              <a:pPr marL="0" marR="0" lvl="0" indent="0" defTabSz="914400" rtl="0" eaLnBrk="0" fontAlgn="base" latinLnBrk="0" hangingPunct="0">
                <a:lnSpc>
                  <a:spcPct val="100000"/>
                </a:lnSpc>
                <a:spcBef>
                  <a:spcPct val="0"/>
                </a:spcBef>
                <a:spcAft>
                  <a:spcPct val="0"/>
                </a:spcAft>
                <a:buClrTx/>
                <a:buSzTx/>
                <a:buFontTx/>
                <a:buNone/>
                <a:tabLst/>
              </a:pPr>
              <a:r>
                <a:rPr lang="en-US" altLang="en-US" sz="1600" dirty="0" smtClean="0">
                  <a:latin typeface="Kristen ITC" panose="03050502040202030202" pitchFamily="66" charset="0"/>
                  <a:cs typeface="Times New Roman" panose="02020603050405020304" pitchFamily="18" charset="0"/>
                </a:rPr>
                <a:t>p</a:t>
              </a:r>
              <a:r>
                <a:rPr kumimoji="0" lang="en-US" altLang="en-US" sz="1600" b="0" i="0" u="none" strike="noStrike" cap="none" normalizeH="0" baseline="0" dirty="0" smtClean="0">
                  <a:ln>
                    <a:noFill/>
                  </a:ln>
                  <a:solidFill>
                    <a:schemeClr val="tx1"/>
                  </a:solidFill>
                  <a:effectLst/>
                  <a:latin typeface="Kristen ITC" panose="03050502040202030202" pitchFamily="66" charset="0"/>
                  <a:cs typeface="Times New Roman" panose="02020603050405020304" pitchFamily="18" charset="0"/>
                </a:rPr>
                <a:t>rojects</a:t>
              </a:r>
              <a:r>
                <a:rPr kumimoji="0" lang="en-US" altLang="en-US" sz="1600" b="0" i="0" u="none" strike="noStrike" cap="none" normalizeH="0" dirty="0" smtClean="0">
                  <a:ln>
                    <a:noFill/>
                  </a:ln>
                  <a:solidFill>
                    <a:schemeClr val="tx1"/>
                  </a:solidFill>
                  <a:effectLst/>
                  <a:latin typeface="Kristen ITC" panose="03050502040202030202" pitchFamily="66" charset="0"/>
                  <a:cs typeface="Times New Roman" panose="02020603050405020304" pitchFamily="18" charset="0"/>
                </a:rPr>
                <a:t> were </a:t>
              </a:r>
            </a:p>
            <a:p>
              <a:pPr marL="0" marR="0" lvl="0" indent="0" defTabSz="914400" rtl="0" eaLnBrk="0" fontAlgn="base" latinLnBrk="0" hangingPunct="0">
                <a:lnSpc>
                  <a:spcPct val="100000"/>
                </a:lnSpc>
                <a:spcBef>
                  <a:spcPct val="0"/>
                </a:spcBef>
                <a:spcAft>
                  <a:spcPct val="0"/>
                </a:spcAft>
                <a:buClrTx/>
                <a:buSzTx/>
                <a:buFontTx/>
                <a:buNone/>
                <a:tabLst/>
              </a:pPr>
              <a:r>
                <a:rPr lang="en-US" altLang="en-US" sz="1600" dirty="0">
                  <a:latin typeface="Kristen ITC" panose="03050502040202030202" pitchFamily="66" charset="0"/>
                  <a:cs typeface="Times New Roman" panose="02020603050405020304" pitchFamily="18" charset="0"/>
                </a:rPr>
                <a:t>d</a:t>
              </a:r>
              <a:r>
                <a:rPr lang="en-US" altLang="en-US" sz="1600" baseline="0" dirty="0" smtClean="0">
                  <a:latin typeface="Kristen ITC" panose="03050502040202030202" pitchFamily="66" charset="0"/>
                  <a:cs typeface="Times New Roman" panose="02020603050405020304" pitchFamily="18" charset="0"/>
                </a:rPr>
                <a:t>ue today.</a:t>
              </a:r>
              <a:endParaRPr kumimoji="0" lang="en-US" altLang="en-US" sz="1600" b="0" i="0" u="none" strike="noStrike" cap="none" normalizeH="0" baseline="0" dirty="0" smtClean="0">
                <a:ln>
                  <a:noFill/>
                </a:ln>
                <a:solidFill>
                  <a:schemeClr val="tx1"/>
                </a:solidFill>
                <a:effectLst/>
              </a:endParaRPr>
            </a:p>
          </p:txBody>
        </p:sp>
      </p:grpSp>
      <p:sp>
        <p:nvSpPr>
          <p:cNvPr id="14" name="Text Box 10"/>
          <p:cNvSpPr txBox="1">
            <a:spLocks noChangeArrowheads="1"/>
          </p:cNvSpPr>
          <p:nvPr/>
        </p:nvSpPr>
        <p:spPr bwMode="auto">
          <a:xfrm>
            <a:off x="591425" y="2646331"/>
            <a:ext cx="3035796" cy="450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u="sng" dirty="0" smtClean="0">
                <a:latin typeface="Kristen ITC" panose="03050502040202030202" pitchFamily="66" charset="0"/>
                <a:cs typeface="Times New Roman" panose="02020603050405020304" pitchFamily="18" charset="0"/>
              </a:rPr>
              <a:t>Spelling words </a:t>
            </a:r>
            <a:r>
              <a:rPr lang="en-US" altLang="en-US" sz="1400" b="1" u="sng" dirty="0">
                <a:latin typeface="Kristen ITC" panose="03050502040202030202" pitchFamily="66" charset="0"/>
                <a:cs typeface="Times New Roman" panose="02020603050405020304" pitchFamily="18" charset="0"/>
              </a:rPr>
              <a:t> </a:t>
            </a:r>
            <a:r>
              <a:rPr lang="en-US" altLang="en-US" sz="1400" b="1" u="sng" dirty="0" smtClean="0">
                <a:latin typeface="Kristen ITC" panose="03050502040202030202" pitchFamily="66" charset="0"/>
                <a:cs typeface="Times New Roman" panose="02020603050405020304" pitchFamily="18" charset="0"/>
              </a:rPr>
              <a:t>- Unit 1 Week </a:t>
            </a:r>
            <a:r>
              <a:rPr lang="en-US" altLang="en-US" sz="1400" b="1" u="sng" dirty="0" smtClean="0">
                <a:latin typeface="Kristen ITC" panose="03050502040202030202" pitchFamily="66" charset="0"/>
                <a:cs typeface="Times New Roman" panose="02020603050405020304" pitchFamily="18" charset="0"/>
              </a:rPr>
              <a:t>4</a:t>
            </a:r>
            <a:endParaRPr lang="en-US" altLang="en-US" sz="1400" b="1" u="sng" dirty="0" smtClean="0">
              <a:latin typeface="Kristen ITC" panose="03050502040202030202" pitchFamily="66"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u="sng" dirty="0" smtClean="0">
                <a:latin typeface="Kristen ITC" panose="03050502040202030202" pitchFamily="66" charset="0"/>
                <a:cs typeface="Times New Roman" panose="02020603050405020304" pitchFamily="18" charset="0"/>
              </a:rPr>
              <a:t>Update:</a:t>
            </a:r>
            <a:r>
              <a:rPr lang="en-US" altLang="en-US" sz="1400" b="1" dirty="0" smtClean="0">
                <a:latin typeface="Kristen ITC" panose="03050502040202030202" pitchFamily="66" charset="0"/>
                <a:cs typeface="Times New Roman" panose="02020603050405020304" pitchFamily="18" charset="0"/>
              </a:rPr>
              <a:t>  </a:t>
            </a:r>
            <a:r>
              <a:rPr lang="en-US" altLang="en-US" sz="1200" dirty="0" smtClean="0">
                <a:latin typeface="Kristen ITC" panose="03050502040202030202" pitchFamily="66" charset="0"/>
                <a:cs typeface="Times New Roman" panose="02020603050405020304" pitchFamily="18" charset="0"/>
              </a:rPr>
              <a:t>We will continue to learn and practice weekly spelling words, but we will not have weekly tests.  Most 1</a:t>
            </a:r>
            <a:r>
              <a:rPr lang="en-US" altLang="en-US" sz="1200" baseline="30000" dirty="0" smtClean="0">
                <a:latin typeface="Kristen ITC" panose="03050502040202030202" pitchFamily="66" charset="0"/>
                <a:cs typeface="Times New Roman" panose="02020603050405020304" pitchFamily="18" charset="0"/>
              </a:rPr>
              <a:t>st</a:t>
            </a:r>
            <a:r>
              <a:rPr lang="en-US" altLang="en-US" sz="1200" dirty="0" smtClean="0">
                <a:latin typeface="Kristen ITC" panose="03050502040202030202" pitchFamily="66" charset="0"/>
                <a:cs typeface="Times New Roman" panose="02020603050405020304" pitchFamily="18" charset="0"/>
              </a:rPr>
              <a:t> and 2</a:t>
            </a:r>
            <a:r>
              <a:rPr lang="en-US" altLang="en-US" sz="1200" baseline="30000" dirty="0" smtClean="0">
                <a:latin typeface="Kristen ITC" panose="03050502040202030202" pitchFamily="66" charset="0"/>
                <a:cs typeface="Times New Roman" panose="02020603050405020304" pitchFamily="18" charset="0"/>
              </a:rPr>
              <a:t>nd</a:t>
            </a:r>
            <a:r>
              <a:rPr lang="en-US" altLang="en-US" sz="1200" dirty="0" smtClean="0">
                <a:latin typeface="Kristen ITC" panose="03050502040202030202" pitchFamily="66" charset="0"/>
                <a:cs typeface="Times New Roman" panose="02020603050405020304" pitchFamily="18" charset="0"/>
              </a:rPr>
              <a:t> grade teachers chose not to continue with weekly spelling tests.  It is still important to know how to read the words, spell them, and understand their meanings.  This week’s spelling words will each contain a short </a:t>
            </a:r>
            <a:r>
              <a:rPr lang="en-US" altLang="en-US" sz="1200" dirty="0" smtClean="0">
                <a:latin typeface="Kristen ITC" panose="03050502040202030202" pitchFamily="66" charset="0"/>
                <a:cs typeface="Times New Roman" panose="02020603050405020304" pitchFamily="18" charset="0"/>
              </a:rPr>
              <a:t>“e” </a:t>
            </a:r>
            <a:r>
              <a:rPr lang="en-US" altLang="en-US" sz="1200" dirty="0" smtClean="0">
                <a:latin typeface="Kristen ITC" panose="03050502040202030202" pitchFamily="66" charset="0"/>
                <a:cs typeface="Times New Roman" panose="02020603050405020304" pitchFamily="18" charset="0"/>
              </a:rPr>
              <a:t>vowel sound like in the word </a:t>
            </a:r>
            <a:r>
              <a:rPr lang="en-US" altLang="en-US" sz="1200" dirty="0" smtClean="0">
                <a:latin typeface="Kristen ITC" panose="03050502040202030202" pitchFamily="66" charset="0"/>
                <a:cs typeface="Times New Roman" panose="02020603050405020304" pitchFamily="18" charset="0"/>
              </a:rPr>
              <a:t>egg</a:t>
            </a:r>
            <a:r>
              <a:rPr lang="en-US" altLang="en-US" sz="1200" dirty="0" smtClean="0">
                <a:latin typeface="Kristen ITC" panose="03050502040202030202" pitchFamily="66" charset="0"/>
                <a:cs typeface="Times New Roman" panose="02020603050405020304" pitchFamily="18" charset="0"/>
              </a:rPr>
              <a:t>. </a:t>
            </a:r>
            <a:r>
              <a:rPr lang="en-US" altLang="en-US" sz="1200" b="1" dirty="0" smtClean="0">
                <a:latin typeface="Kristen ITC" panose="03050502040202030202" pitchFamily="66" charset="0"/>
                <a:cs typeface="Times New Roman" panose="02020603050405020304" pitchFamily="18" charset="0"/>
              </a:rPr>
              <a:t> </a:t>
            </a:r>
            <a:endParaRPr lang="en-US" altLang="en-US" sz="1200" b="1" dirty="0" smtClean="0">
              <a:latin typeface="Kristen ITC" panose="03050502040202030202" pitchFamily="66"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lang="en-US" altLang="en-US" sz="1400" b="1" dirty="0" smtClean="0">
                <a:latin typeface="Kristen ITC" panose="03050502040202030202" pitchFamily="66" charset="0"/>
                <a:cs typeface="Times New Roman" panose="02020603050405020304" pitchFamily="18" charset="0"/>
              </a:rPr>
              <a:t>1.    </a:t>
            </a:r>
            <a:r>
              <a:rPr lang="en-US" altLang="en-US" sz="1400" b="1" dirty="0" smtClean="0">
                <a:latin typeface="Kristen ITC" panose="03050502040202030202" pitchFamily="66" charset="0"/>
                <a:cs typeface="Times New Roman" panose="02020603050405020304" pitchFamily="18" charset="0"/>
              </a:rPr>
              <a:t>bed</a:t>
            </a:r>
            <a:r>
              <a:rPr lang="en-US" altLang="en-US" sz="1400" b="1" dirty="0" smtClean="0">
                <a:latin typeface="Kristen ITC" panose="03050502040202030202" pitchFamily="66" charset="0"/>
                <a:cs typeface="Times New Roman" panose="02020603050405020304" pitchFamily="18" charset="0"/>
              </a:rPr>
              <a:t>	         6.  </a:t>
            </a:r>
            <a:r>
              <a:rPr lang="en-US" altLang="en-US" sz="1400" b="1" dirty="0" smtClean="0">
                <a:latin typeface="Kristen ITC" panose="03050502040202030202" pitchFamily="66" charset="0"/>
                <a:cs typeface="Times New Roman" panose="02020603050405020304" pitchFamily="18" charset="0"/>
              </a:rPr>
              <a:t>zest</a:t>
            </a:r>
            <a:endParaRPr lang="en-US" altLang="en-US" sz="1400" b="1" dirty="0" smtClean="0">
              <a:latin typeface="Kristen ITC" panose="03050502040202030202" pitchFamily="66"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AutoNum type="arabicPeriod" startAt="2"/>
              <a:tabLst/>
            </a:pPr>
            <a:r>
              <a:rPr lang="en-US" altLang="en-US" sz="1400" b="1" dirty="0">
                <a:latin typeface="Kristen ITC" panose="03050502040202030202" pitchFamily="66" charset="0"/>
                <a:cs typeface="Times New Roman" panose="02020603050405020304" pitchFamily="18" charset="0"/>
              </a:rPr>
              <a:t>t</a:t>
            </a:r>
            <a:r>
              <a:rPr lang="en-US" altLang="en-US" sz="1400" b="1" dirty="0" smtClean="0">
                <a:latin typeface="Kristen ITC" panose="03050502040202030202" pitchFamily="66" charset="0"/>
                <a:cs typeface="Times New Roman" panose="02020603050405020304" pitchFamily="18" charset="0"/>
              </a:rPr>
              <a:t>en </a:t>
            </a:r>
            <a:r>
              <a:rPr lang="en-US" altLang="en-US" sz="1400" b="1" dirty="0" smtClean="0">
                <a:latin typeface="Kristen ITC" panose="03050502040202030202" pitchFamily="66" charset="0"/>
                <a:cs typeface="Times New Roman" panose="02020603050405020304" pitchFamily="18" charset="0"/>
              </a:rPr>
              <a:t>             7</a:t>
            </a:r>
            <a:r>
              <a:rPr lang="en-US" altLang="en-US" sz="1400" b="1" dirty="0" smtClean="0">
                <a:latin typeface="Kristen ITC" panose="03050502040202030202" pitchFamily="66" charset="0"/>
                <a:cs typeface="Times New Roman" panose="02020603050405020304" pitchFamily="18" charset="0"/>
              </a:rPr>
              <a:t>.  </a:t>
            </a:r>
            <a:r>
              <a:rPr lang="en-US" altLang="en-US" sz="1400" b="1" dirty="0" smtClean="0">
                <a:latin typeface="Kristen ITC" panose="03050502040202030202" pitchFamily="66" charset="0"/>
                <a:cs typeface="Times New Roman" panose="02020603050405020304" pitchFamily="18" charset="0"/>
              </a:rPr>
              <a:t>get</a:t>
            </a:r>
            <a:endParaRPr lang="en-US" altLang="en-US" sz="1400" b="1" dirty="0" smtClean="0">
              <a:latin typeface="Kristen ITC" panose="03050502040202030202" pitchFamily="66"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AutoNum type="arabicPeriod" startAt="2"/>
              <a:tabLst/>
            </a:pPr>
            <a:r>
              <a:rPr lang="en-US" altLang="en-US" sz="1400" b="1" dirty="0" smtClean="0">
                <a:latin typeface="Kristen ITC" panose="03050502040202030202" pitchFamily="66" charset="0"/>
                <a:cs typeface="Times New Roman" panose="02020603050405020304" pitchFamily="18" charset="0"/>
              </a:rPr>
              <a:t>pet</a:t>
            </a:r>
            <a:r>
              <a:rPr lang="en-US" altLang="en-US" sz="1400" b="1" dirty="0" smtClean="0">
                <a:latin typeface="Kristen ITC" panose="03050502040202030202" pitchFamily="66" charset="0"/>
                <a:cs typeface="Times New Roman" panose="02020603050405020304" pitchFamily="18" charset="0"/>
              </a:rPr>
              <a:t>              </a:t>
            </a:r>
            <a:r>
              <a:rPr lang="en-US" altLang="en-US" sz="1400" b="1" dirty="0" smtClean="0">
                <a:latin typeface="Kristen ITC" panose="03050502040202030202" pitchFamily="66" charset="0"/>
                <a:cs typeface="Times New Roman" panose="02020603050405020304" pitchFamily="18" charset="0"/>
              </a:rPr>
              <a:t>8.  </a:t>
            </a:r>
            <a:r>
              <a:rPr lang="en-US" altLang="en-US" sz="1400" b="1" dirty="0" smtClean="0">
                <a:latin typeface="Kristen ITC" panose="03050502040202030202" pitchFamily="66" charset="0"/>
                <a:cs typeface="Times New Roman" panose="02020603050405020304" pitchFamily="18" charset="0"/>
              </a:rPr>
              <a:t>led</a:t>
            </a:r>
            <a:endParaRPr lang="en-US" altLang="en-US" sz="1400" b="1" dirty="0" smtClean="0">
              <a:latin typeface="Kristen ITC" panose="03050502040202030202" pitchFamily="66"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AutoNum type="arabicPeriod" startAt="2"/>
              <a:tabLst/>
            </a:pPr>
            <a:r>
              <a:rPr lang="en-US" altLang="en-US" sz="1400" b="1" dirty="0" smtClean="0">
                <a:latin typeface="Kristen ITC" panose="03050502040202030202" pitchFamily="66" charset="0"/>
                <a:cs typeface="Times New Roman" panose="02020603050405020304" pitchFamily="18" charset="0"/>
              </a:rPr>
              <a:t>tell</a:t>
            </a:r>
            <a:r>
              <a:rPr lang="en-US" altLang="en-US" sz="1400" b="1" dirty="0" smtClean="0">
                <a:latin typeface="Kristen ITC" panose="03050502040202030202" pitchFamily="66" charset="0"/>
                <a:cs typeface="Times New Roman" panose="02020603050405020304" pitchFamily="18" charset="0"/>
              </a:rPr>
              <a:t>              </a:t>
            </a:r>
            <a:r>
              <a:rPr lang="en-US" altLang="en-US" sz="1400" b="1" dirty="0" smtClean="0">
                <a:latin typeface="Kristen ITC" panose="03050502040202030202" pitchFamily="66" charset="0"/>
                <a:cs typeface="Times New Roman" panose="02020603050405020304" pitchFamily="18" charset="0"/>
              </a:rPr>
              <a:t>9.  </a:t>
            </a:r>
            <a:r>
              <a:rPr lang="en-US" altLang="en-US" sz="1400" b="1" dirty="0" smtClean="0">
                <a:latin typeface="Kristen ITC" panose="03050502040202030202" pitchFamily="66" charset="0"/>
                <a:cs typeface="Times New Roman" panose="02020603050405020304" pitchFamily="18" charset="0"/>
              </a:rPr>
              <a:t>leg</a:t>
            </a:r>
            <a:endParaRPr lang="en-US" altLang="en-US" sz="1400" b="1" dirty="0" smtClean="0">
              <a:latin typeface="Kristen ITC" panose="03050502040202030202" pitchFamily="66"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lang="en-US" altLang="en-US" sz="1400" b="1" dirty="0" smtClean="0">
                <a:latin typeface="Kristen ITC" panose="03050502040202030202" pitchFamily="66" charset="0"/>
                <a:cs typeface="Times New Roman" panose="02020603050405020304" pitchFamily="18" charset="0"/>
              </a:rPr>
              <a:t>5.  </a:t>
            </a:r>
            <a:r>
              <a:rPr lang="en-US" altLang="en-US" sz="1400" b="1" dirty="0">
                <a:latin typeface="Kristen ITC" panose="03050502040202030202" pitchFamily="66" charset="0"/>
                <a:cs typeface="Times New Roman" panose="02020603050405020304" pitchFamily="18" charset="0"/>
              </a:rPr>
              <a:t> </a:t>
            </a:r>
            <a:r>
              <a:rPr lang="en-US" altLang="en-US" sz="1400" b="1" dirty="0" smtClean="0">
                <a:latin typeface="Kristen ITC" panose="03050502040202030202" pitchFamily="66" charset="0"/>
                <a:cs typeface="Times New Roman" panose="02020603050405020304" pitchFamily="18" charset="0"/>
              </a:rPr>
              <a:t>met</a:t>
            </a:r>
            <a:r>
              <a:rPr lang="en-US" altLang="en-US" sz="1400" b="1" dirty="0" smtClean="0">
                <a:latin typeface="Kristen ITC" panose="03050502040202030202" pitchFamily="66" charset="0"/>
                <a:cs typeface="Times New Roman" panose="02020603050405020304" pitchFamily="18" charset="0"/>
              </a:rPr>
              <a:t>            </a:t>
            </a:r>
            <a:r>
              <a:rPr lang="en-US" altLang="en-US" sz="1400" b="1" dirty="0" smtClean="0">
                <a:latin typeface="Kristen ITC" panose="03050502040202030202" pitchFamily="66" charset="0"/>
                <a:cs typeface="Times New Roman" panose="02020603050405020304" pitchFamily="18" charset="0"/>
              </a:rPr>
              <a:t>10.  </a:t>
            </a:r>
            <a:r>
              <a:rPr lang="en-US" altLang="en-US" sz="1400" b="1" dirty="0" smtClean="0">
                <a:latin typeface="Kristen ITC" panose="03050502040202030202" pitchFamily="66" charset="0"/>
                <a:cs typeface="Times New Roman" panose="02020603050405020304" pitchFamily="18" charset="0"/>
              </a:rPr>
              <a:t>best</a:t>
            </a:r>
            <a:endParaRPr lang="en-US" altLang="en-US" sz="1400" b="1" dirty="0">
              <a:latin typeface="Arial" panose="020B0604020202020204" pitchFamily="34" charset="0"/>
            </a:endParaRPr>
          </a:p>
        </p:txBody>
      </p:sp>
      <p:sp>
        <p:nvSpPr>
          <p:cNvPr id="17" name="Text Box 7"/>
          <p:cNvSpPr txBox="1">
            <a:spLocks noChangeArrowheads="1"/>
          </p:cNvSpPr>
          <p:nvPr/>
        </p:nvSpPr>
        <p:spPr bwMode="auto">
          <a:xfrm>
            <a:off x="475014" y="6748440"/>
            <a:ext cx="3174272" cy="3402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b="1" u="sng" dirty="0" smtClean="0"/>
              <a:t>The </a:t>
            </a:r>
            <a:r>
              <a:rPr lang="en-US" altLang="en-US" sz="800" b="1" u="sng" dirty="0" smtClean="0"/>
              <a:t>first </a:t>
            </a:r>
            <a:r>
              <a:rPr lang="en-US" altLang="en-US" sz="800" b="1" u="sng" dirty="0" smtClean="0"/>
              <a:t>five </a:t>
            </a:r>
            <a:r>
              <a:rPr lang="en-US" altLang="en-US" sz="800" b="1" u="sng" dirty="0" smtClean="0"/>
              <a:t>weeks we have extensively studied the following high-frequency words</a:t>
            </a:r>
            <a:r>
              <a:rPr lang="en-US" altLang="en-US" sz="800" b="1" u="sng" dirty="0"/>
              <a:t> </a:t>
            </a:r>
            <a:r>
              <a:rPr lang="en-US" altLang="en-US" sz="800" b="1" u="sng" dirty="0" smtClean="0"/>
              <a:t>listed below.  Your child should be able to read these words independently.</a:t>
            </a:r>
          </a:p>
          <a:p>
            <a:pPr marR="0" lvl="0" algn="l" defTabSz="914400" rtl="0" eaLnBrk="0" fontAlgn="base" latinLnBrk="0" hangingPunct="0">
              <a:lnSpc>
                <a:spcPct val="100000"/>
              </a:lnSpc>
              <a:spcBef>
                <a:spcPct val="0"/>
              </a:spcBef>
              <a:spcAft>
                <a:spcPct val="0"/>
              </a:spcAft>
              <a:buClrTx/>
              <a:buSzTx/>
              <a:tabLst/>
            </a:pPr>
            <a:r>
              <a:rPr lang="en-US" altLang="en-US" sz="1400" b="1" dirty="0" smtClean="0"/>
              <a:t>1.  </a:t>
            </a:r>
            <a:r>
              <a:rPr lang="en-US" altLang="en-US" sz="1400" b="1" dirty="0"/>
              <a:t> </a:t>
            </a:r>
            <a:r>
              <a:rPr lang="en-US" altLang="en-US" sz="1400" b="1" dirty="0" smtClean="0"/>
              <a:t>  </a:t>
            </a:r>
            <a:r>
              <a:rPr lang="en-US" altLang="en-US" sz="1400" b="1" dirty="0"/>
              <a:t>a</a:t>
            </a:r>
            <a:r>
              <a:rPr kumimoji="0" lang="en-US" altLang="en-US" sz="1400" b="1" i="0" u="none" strike="noStrike" cap="none" normalizeH="0" dirty="0" smtClean="0">
                <a:ln>
                  <a:noFill/>
                </a:ln>
                <a:solidFill>
                  <a:schemeClr val="tx1"/>
                </a:solidFill>
                <a:effectLst/>
              </a:rPr>
              <a:t>	9.      litt</a:t>
            </a:r>
            <a:r>
              <a:rPr lang="en-US" altLang="en-US" sz="1400" b="1" dirty="0" smtClean="0"/>
              <a:t>le </a:t>
            </a:r>
            <a:r>
              <a:rPr kumimoji="0" lang="en-US" altLang="en-US" sz="1400" b="1" i="0" u="none" strike="noStrike" cap="none" normalizeH="0" dirty="0" smtClean="0">
                <a:ln>
                  <a:noFill/>
                </a:ln>
                <a:solidFill>
                  <a:schemeClr val="tx1"/>
                </a:solidFill>
                <a:effectLst/>
              </a:rPr>
              <a:t>    17.  had</a:t>
            </a:r>
            <a:endParaRPr lang="en-US" altLang="en-US" sz="1400" b="1" dirty="0"/>
          </a:p>
          <a:p>
            <a:pPr marR="0" lvl="0" algn="l" defTabSz="914400" rtl="0" eaLnBrk="0" fontAlgn="base" latinLnBrk="0" hangingPunct="0">
              <a:lnSpc>
                <a:spcPct val="100000"/>
              </a:lnSpc>
              <a:spcBef>
                <a:spcPct val="0"/>
              </a:spcBef>
              <a:spcAft>
                <a:spcPct val="0"/>
              </a:spcAft>
              <a:buClrTx/>
              <a:buSzTx/>
              <a:tabLst/>
            </a:pPr>
            <a:r>
              <a:rPr lang="en-US" altLang="en-US" sz="1400" b="1" dirty="0" smtClean="0"/>
              <a:t>2.     am	10.    my       18.  have</a:t>
            </a:r>
          </a:p>
          <a:p>
            <a:pPr marR="0" lvl="0" algn="l" defTabSz="914400" rtl="0" eaLnBrk="0" fontAlgn="base" latinLnBrk="0" hangingPunct="0">
              <a:lnSpc>
                <a:spcPct val="100000"/>
              </a:lnSpc>
              <a:spcBef>
                <a:spcPct val="0"/>
              </a:spcBef>
              <a:spcAft>
                <a:spcPct val="0"/>
              </a:spcAft>
              <a:buClrTx/>
              <a:buSzTx/>
              <a:tabLst/>
            </a:pPr>
            <a:r>
              <a:rPr lang="en-US" altLang="en-US" sz="1400" b="1" dirty="0" smtClean="0"/>
              <a:t>3.     and	11.    on        19.  his</a:t>
            </a:r>
          </a:p>
          <a:p>
            <a:pPr marR="0" lvl="0" algn="l" defTabSz="914400" rtl="0" eaLnBrk="0" fontAlgn="base" latinLnBrk="0" hangingPunct="0">
              <a:lnSpc>
                <a:spcPct val="100000"/>
              </a:lnSpc>
              <a:spcBef>
                <a:spcPct val="0"/>
              </a:spcBef>
              <a:spcAft>
                <a:spcPct val="0"/>
              </a:spcAft>
              <a:buClrTx/>
              <a:buSzTx/>
              <a:tabLst/>
            </a:pPr>
            <a:r>
              <a:rPr lang="en-US" altLang="en-US" sz="1400" b="1" dirty="0" smtClean="0"/>
              <a:t>4.     </a:t>
            </a:r>
            <a:r>
              <a:rPr lang="en-US" altLang="en-US" sz="1400" b="1" dirty="0"/>
              <a:t>h</a:t>
            </a:r>
            <a:r>
              <a:rPr lang="en-US" altLang="en-US" sz="1400" b="1" dirty="0" smtClean="0"/>
              <a:t>er	12.    that     20.  mother</a:t>
            </a:r>
          </a:p>
          <a:p>
            <a:pPr marR="0" lvl="0" algn="l" defTabSz="914400" rtl="0" eaLnBrk="0" fontAlgn="base" latinLnBrk="0" hangingPunct="0">
              <a:lnSpc>
                <a:spcPct val="100000"/>
              </a:lnSpc>
              <a:spcBef>
                <a:spcPct val="0"/>
              </a:spcBef>
              <a:spcAft>
                <a:spcPct val="0"/>
              </a:spcAft>
              <a:buClrTx/>
              <a:buSzTx/>
              <a:tabLst/>
            </a:pPr>
            <a:r>
              <a:rPr lang="en-US" altLang="en-US" sz="1400" b="1" dirty="0" smtClean="0"/>
              <a:t>5.     </a:t>
            </a:r>
            <a:r>
              <a:rPr lang="en-US" altLang="en-US" sz="1400" b="1" dirty="0"/>
              <a:t>h</a:t>
            </a:r>
            <a:r>
              <a:rPr lang="en-US" altLang="en-US" sz="1400" b="1" dirty="0" smtClean="0"/>
              <a:t>im	13.    the       21.  too</a:t>
            </a:r>
          </a:p>
          <a:p>
            <a:pPr marR="0" lvl="0" algn="l" defTabSz="914400" rtl="0" eaLnBrk="0" fontAlgn="base" latinLnBrk="0" hangingPunct="0">
              <a:lnSpc>
                <a:spcPct val="100000"/>
              </a:lnSpc>
              <a:spcBef>
                <a:spcPct val="0"/>
              </a:spcBef>
              <a:spcAft>
                <a:spcPct val="0"/>
              </a:spcAft>
              <a:buClrTx/>
              <a:buSzTx/>
              <a:tabLst/>
            </a:pPr>
            <a:r>
              <a:rPr lang="en-US" altLang="en-US" sz="1400" b="1" dirty="0" smtClean="0"/>
              <a:t>6.     I	14.    this	22. do</a:t>
            </a:r>
          </a:p>
          <a:p>
            <a:pPr marR="0" lvl="0" algn="l" defTabSz="914400" rtl="0" eaLnBrk="0" fontAlgn="base" latinLnBrk="0" hangingPunct="0">
              <a:lnSpc>
                <a:spcPct val="100000"/>
              </a:lnSpc>
              <a:spcBef>
                <a:spcPct val="0"/>
              </a:spcBef>
              <a:spcAft>
                <a:spcPct val="0"/>
              </a:spcAft>
              <a:buClrTx/>
              <a:buSzTx/>
              <a:tabLst/>
            </a:pPr>
            <a:r>
              <a:rPr lang="en-US" altLang="en-US" sz="1400" b="1" dirty="0" smtClean="0"/>
              <a:t>7.     is 	15.    to 	23. then</a:t>
            </a:r>
          </a:p>
          <a:p>
            <a:pPr marL="342900" marR="0" lvl="0" indent="-342900" algn="l" defTabSz="914400" rtl="0" eaLnBrk="0" fontAlgn="base" latinLnBrk="0" hangingPunct="0">
              <a:lnSpc>
                <a:spcPct val="100000"/>
              </a:lnSpc>
              <a:spcBef>
                <a:spcPct val="0"/>
              </a:spcBef>
              <a:spcAft>
                <a:spcPct val="0"/>
              </a:spcAft>
              <a:buClrTx/>
              <a:buSzTx/>
              <a:buAutoNum type="arabicPeriod" startAt="8"/>
              <a:tabLst/>
            </a:pPr>
            <a:r>
              <a:rPr lang="en-US" altLang="en-US" sz="1400" b="1" dirty="0" smtClean="0"/>
              <a:t>like        16.   find	24. what</a:t>
            </a:r>
          </a:p>
          <a:p>
            <a:pPr marL="342900" marR="0" lvl="0" indent="-342900" algn="l" defTabSz="914400" rtl="0" eaLnBrk="0" fontAlgn="base" latinLnBrk="0" hangingPunct="0">
              <a:lnSpc>
                <a:spcPct val="100000"/>
              </a:lnSpc>
              <a:spcBef>
                <a:spcPct val="0"/>
              </a:spcBef>
              <a:spcAft>
                <a:spcPct val="0"/>
              </a:spcAft>
              <a:buClrTx/>
              <a:buSzTx/>
              <a:buAutoNum type="arabicPeriod" startAt="25"/>
              <a:tabLst/>
            </a:pPr>
            <a:r>
              <a:rPr lang="en-US" altLang="en-US" sz="1400" b="1" dirty="0" smtClean="0"/>
              <a:t>with</a:t>
            </a:r>
            <a:r>
              <a:rPr lang="en-US" altLang="en-US" sz="1400" b="1" dirty="0" smtClean="0"/>
              <a:t>	26.  you	27. </a:t>
            </a:r>
            <a:r>
              <a:rPr lang="en-US" altLang="en-US" sz="1400" b="1" dirty="0" smtClean="0"/>
              <a:t>your</a:t>
            </a:r>
          </a:p>
          <a:p>
            <a:pPr marL="342900" marR="0" lvl="0" indent="-342900" algn="l" defTabSz="914400" rtl="0" eaLnBrk="0" fontAlgn="base" latinLnBrk="0" hangingPunct="0">
              <a:lnSpc>
                <a:spcPct val="100000"/>
              </a:lnSpc>
              <a:spcBef>
                <a:spcPct val="0"/>
              </a:spcBef>
              <a:spcAft>
                <a:spcPct val="0"/>
              </a:spcAft>
              <a:buClrTx/>
              <a:buSzTx/>
              <a:buAutoNum type="arabicPeriod" startAt="28"/>
              <a:tabLst/>
            </a:pPr>
            <a:r>
              <a:rPr lang="en-US" altLang="en-US" sz="1400" b="1" dirty="0" smtClean="0"/>
              <a:t>get         29.  help       30. of</a:t>
            </a:r>
          </a:p>
          <a:p>
            <a:pPr marR="0" lvl="0" algn="l" defTabSz="914400" rtl="0" eaLnBrk="0" fontAlgn="base" latinLnBrk="0" hangingPunct="0">
              <a:lnSpc>
                <a:spcPct val="100000"/>
              </a:lnSpc>
              <a:spcBef>
                <a:spcPct val="0"/>
              </a:spcBef>
              <a:spcAft>
                <a:spcPct val="0"/>
              </a:spcAft>
              <a:buClrTx/>
              <a:buSzTx/>
              <a:tabLst/>
            </a:pPr>
            <a:r>
              <a:rPr lang="en-US" altLang="en-US" sz="1400" b="1" dirty="0" smtClean="0"/>
              <a:t>31.   put        32. we           33. work</a:t>
            </a:r>
            <a:endParaRPr lang="en-US" altLang="en-US" sz="1400" b="1" dirty="0" smtClean="0"/>
          </a:p>
          <a:p>
            <a:pPr marR="0" lvl="0" algn="l" defTabSz="914400" rtl="0" eaLnBrk="0" fontAlgn="base" latinLnBrk="0" hangingPunct="0">
              <a:lnSpc>
                <a:spcPct val="100000"/>
              </a:lnSpc>
              <a:spcBef>
                <a:spcPct val="0"/>
              </a:spcBef>
              <a:spcAft>
                <a:spcPct val="0"/>
              </a:spcAft>
              <a:buClrTx/>
              <a:buSzTx/>
              <a:tabLst/>
            </a:pPr>
            <a:r>
              <a:rPr lang="en-US" altLang="en-US" sz="1000" b="1" u="sng" dirty="0" smtClean="0"/>
              <a:t>Unit 1 Week </a:t>
            </a:r>
            <a:r>
              <a:rPr lang="en-US" altLang="en-US" sz="1000" b="1" u="sng" dirty="0" smtClean="0"/>
              <a:t>4 </a:t>
            </a:r>
            <a:r>
              <a:rPr lang="en-US" altLang="en-US" sz="1000" b="1" u="sng" dirty="0" smtClean="0"/>
              <a:t>High-Frequency </a:t>
            </a:r>
            <a:r>
              <a:rPr lang="en-US" altLang="en-US" sz="1000" b="1" u="sng" dirty="0" smtClean="0"/>
              <a:t>Words</a:t>
            </a:r>
            <a:endParaRPr lang="en-US" altLang="en-US" sz="1000" b="1" dirty="0" smtClean="0"/>
          </a:p>
          <a:p>
            <a:pPr marR="0" lvl="0" algn="l" defTabSz="914400" rtl="0" eaLnBrk="0" fontAlgn="base" latinLnBrk="0" hangingPunct="0">
              <a:lnSpc>
                <a:spcPct val="100000"/>
              </a:lnSpc>
              <a:spcBef>
                <a:spcPct val="0"/>
              </a:spcBef>
              <a:spcAft>
                <a:spcPct val="0"/>
              </a:spcAft>
              <a:buClrTx/>
              <a:buSzTx/>
              <a:tabLst/>
            </a:pPr>
            <a:r>
              <a:rPr lang="en-US" altLang="en-US" sz="1100" b="1" dirty="0" smtClean="0"/>
              <a:t>1.  </a:t>
            </a:r>
            <a:r>
              <a:rPr lang="en-US" altLang="en-US" sz="1100" b="1" dirty="0"/>
              <a:t>d</a:t>
            </a:r>
            <a:r>
              <a:rPr lang="en-US" altLang="en-US" sz="1100" b="1" dirty="0" smtClean="0"/>
              <a:t>ay  2.  from  3.  good  4.  she  5.  us  6.  very</a:t>
            </a:r>
            <a:endParaRPr lang="en-US" altLang="en-US" sz="1100" b="1" dirty="0" smtClean="0"/>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lang="en-US" altLang="en-US" sz="1400" b="1" dirty="0" smtClean="0"/>
          </a:p>
        </p:txBody>
      </p:sp>
      <p:sp>
        <p:nvSpPr>
          <p:cNvPr id="19" name="Text Box 4"/>
          <p:cNvSpPr txBox="1">
            <a:spLocks noChangeArrowheads="1"/>
          </p:cNvSpPr>
          <p:nvPr/>
        </p:nvSpPr>
        <p:spPr bwMode="auto">
          <a:xfrm>
            <a:off x="232756" y="527103"/>
            <a:ext cx="7699716" cy="137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smtClean="0">
                <a:latin typeface="Kristen ITC" panose="03050502040202030202" pitchFamily="66" charset="0"/>
                <a:cs typeface="Times New Roman" panose="02020603050405020304" pitchFamily="18" charset="0"/>
              </a:rPr>
              <a:t>Please send a healthy snack or two for your child each school day</a:t>
            </a:r>
            <a:r>
              <a:rPr lang="en-US" altLang="en-US" sz="1600" b="1" dirty="0" smtClean="0">
                <a:latin typeface="Kristen ITC" panose="03050502040202030202" pitchFamily="66"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smtClean="0">
                <a:latin typeface="Kristen ITC" panose="03050502040202030202" pitchFamily="66" charset="0"/>
                <a:cs typeface="Times New Roman" panose="02020603050405020304" pitchFamily="18" charset="0"/>
              </a:rPr>
              <a:t>Please send your child’s library book in with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smtClean="0">
                <a:latin typeface="Kristen ITC" panose="03050502040202030202" pitchFamily="66" charset="0"/>
                <a:cs typeface="Times New Roman" panose="02020603050405020304" pitchFamily="18" charset="0"/>
              </a:rPr>
              <a:t>him/her each Thursday.  If your child has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a:latin typeface="Kristen ITC" panose="03050502040202030202" pitchFamily="66" charset="0"/>
                <a:cs typeface="Times New Roman" panose="02020603050405020304" pitchFamily="18" charset="0"/>
              </a:rPr>
              <a:t>a</a:t>
            </a:r>
            <a:r>
              <a:rPr lang="en-US" altLang="en-US" sz="1600" b="1" dirty="0" smtClean="0">
                <a:latin typeface="Kristen ITC" panose="03050502040202030202" pitchFamily="66" charset="0"/>
                <a:cs typeface="Times New Roman" panose="02020603050405020304" pitchFamily="18" charset="0"/>
              </a:rPr>
              <a:t>n o</a:t>
            </a:r>
            <a:r>
              <a:rPr lang="en-US" altLang="en-US" sz="1600" b="1" dirty="0" smtClean="0">
                <a:latin typeface="Kristen ITC" panose="03050502040202030202" pitchFamily="66" charset="0"/>
                <a:cs typeface="Times New Roman" panose="02020603050405020304" pitchFamily="18" charset="0"/>
              </a:rPr>
              <a:t>verdue book, I put a notice in his/her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dirty="0" smtClean="0">
                <a:latin typeface="Kristen ITC" panose="03050502040202030202" pitchFamily="66" charset="0"/>
                <a:cs typeface="Times New Roman" panose="02020603050405020304" pitchFamily="18" charset="0"/>
              </a:rPr>
              <a:t> DOT folder. </a:t>
            </a:r>
            <a:endParaRPr kumimoji="0" lang="en-US" altLang="en-US" sz="1600" b="1" i="0" u="none" strike="noStrike" cap="none" normalizeH="0" baseline="0" dirty="0" smtClean="0">
              <a:ln>
                <a:noFill/>
              </a:ln>
              <a:solidFill>
                <a:schemeClr val="tx1"/>
              </a:solidFill>
              <a:effectLst/>
              <a:latin typeface="Arial" panose="020B0604020202020204" pitchFamily="34" charset="0"/>
            </a:endParaRP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2800" y="9850353"/>
            <a:ext cx="2579672" cy="301020"/>
          </a:xfrm>
          <a:prstGeom prst="rect">
            <a:avLst/>
          </a:prstGeom>
        </p:spPr>
      </p:pic>
      <p:sp>
        <p:nvSpPr>
          <p:cNvPr id="5" name="TextBox 4"/>
          <p:cNvSpPr txBox="1"/>
          <p:nvPr/>
        </p:nvSpPr>
        <p:spPr>
          <a:xfrm>
            <a:off x="3840480" y="2061556"/>
            <a:ext cx="3067259" cy="4985980"/>
          </a:xfrm>
          <a:prstGeom prst="rect">
            <a:avLst/>
          </a:prstGeom>
          <a:noFill/>
        </p:spPr>
        <p:txBody>
          <a:bodyPr wrap="square" rtlCol="0">
            <a:spAutoFit/>
          </a:bodyPr>
          <a:lstStyle/>
          <a:p>
            <a:r>
              <a:rPr lang="en-US" sz="1400" b="1" u="sng" dirty="0" smtClean="0"/>
              <a:t>Language Arts</a:t>
            </a:r>
            <a:r>
              <a:rPr lang="en-US" sz="1400" b="1" dirty="0" smtClean="0"/>
              <a:t>:</a:t>
            </a:r>
          </a:p>
          <a:p>
            <a:r>
              <a:rPr lang="en-US" sz="1200" b="1" dirty="0" smtClean="0"/>
              <a:t>This week we will study Unit 1 Week </a:t>
            </a:r>
            <a:r>
              <a:rPr lang="en-US" sz="1200" b="1" dirty="0" smtClean="0"/>
              <a:t>4 </a:t>
            </a:r>
            <a:r>
              <a:rPr lang="en-US" sz="1200" b="1" dirty="0" smtClean="0"/>
              <a:t>of our National Geographic Reach for Reading program. The first reading unit is all about families.  Our big question for unit 1 is:  What makes a family?  We will be reading, writing, and talking all about families.  Students will be introduced to our Focus Wall.  Our writing correlates with our reading program.  We are learning how to write 5 star sentences.  Our grammar focus is nouns which is a person, place, thing, or an animal.</a:t>
            </a:r>
            <a:r>
              <a:rPr lang="en-US" sz="1200" b="1" dirty="0"/>
              <a:t> </a:t>
            </a:r>
            <a:r>
              <a:rPr lang="en-US" sz="1200" b="1" dirty="0" smtClean="0"/>
              <a:t> Each week I will meet with your child for guided reading groups on Monday and Wednesday or Tuesday and Thursday.  If I send home a story with your child, once or twice per week, please listen to him/her read it and return it to me when completed.  We will begin our WIN reading </a:t>
            </a:r>
            <a:r>
              <a:rPr lang="en-US" sz="1200" b="1" dirty="0" smtClean="0"/>
              <a:t>groups this </a:t>
            </a:r>
            <a:r>
              <a:rPr lang="en-US" sz="1200" b="1" dirty="0" smtClean="0"/>
              <a:t>week.  This is where students attend reading in a first-grade classroom based on their specific needs.  </a:t>
            </a:r>
          </a:p>
          <a:p>
            <a:endParaRPr lang="en-US" sz="1600" b="1" dirty="0" smtClean="0"/>
          </a:p>
          <a:p>
            <a:r>
              <a:rPr lang="en-US" sz="1600" b="1" u="sng" dirty="0" smtClean="0"/>
              <a:t>Reminder</a:t>
            </a:r>
            <a:r>
              <a:rPr lang="en-US" sz="1600" b="1" dirty="0" smtClean="0"/>
              <a:t>:  Students may purchase popcorn for 50 cents each full day of school on Fridays.</a:t>
            </a:r>
            <a:endParaRPr lang="en-US" sz="1600" b="1" dirty="0"/>
          </a:p>
        </p:txBody>
      </p:sp>
    </p:spTree>
    <p:extLst>
      <p:ext uri="{BB962C8B-B14F-4D97-AF65-F5344CB8AC3E}">
        <p14:creationId xmlns:p14="http://schemas.microsoft.com/office/powerpoint/2010/main" val="1159356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60157" y="6790690"/>
            <a:ext cx="6059836" cy="1015663"/>
          </a:xfrm>
          <a:prstGeom prst="rect">
            <a:avLst/>
          </a:prstGeom>
        </p:spPr>
        <p:txBody>
          <a:bodyPr wrap="square">
            <a:spAutoFit/>
          </a:bodyPr>
          <a:lstStyle/>
          <a:p>
            <a:r>
              <a:rPr lang="en-US" sz="1200" dirty="0" smtClean="0">
                <a:latin typeface="KG Strawberry Limeade" panose="02000507000000020002" pitchFamily="2" charset="0"/>
              </a:rPr>
              <a:t>© </a:t>
            </a:r>
            <a:r>
              <a:rPr lang="en-US" sz="1200" dirty="0" smtClean="0">
                <a:latin typeface="KG Strawberry Limeade" panose="02000507000000020002" pitchFamily="2" charset="0"/>
                <a:hlinkClick r:id="rId3"/>
              </a:rPr>
              <a:t>Confessions of a Teaching Junkie </a:t>
            </a:r>
            <a:r>
              <a:rPr lang="en-US" sz="1200" dirty="0" smtClean="0">
                <a:latin typeface="KG Strawberry Limeade" panose="02000507000000020002" pitchFamily="2" charset="0"/>
              </a:rPr>
              <a:t>2015. All rights reserved. Permission is granted to copy pages specifically designed for student or teacher use by the original purchaser or licensee only. The reproduction of any other part of this product is strictly prohibited. Copying any part of this product and placing it on the Internet in any form (even a personal/classroom website) is strictly forbidden. Doing so is a violation of the Digital Millennium Copyright Act (</a:t>
            </a:r>
            <a:r>
              <a:rPr lang="en-US" sz="1200" dirty="0" err="1" smtClean="0">
                <a:latin typeface="KG Strawberry Limeade" panose="02000507000000020002" pitchFamily="2" charset="0"/>
              </a:rPr>
              <a:t>dmca</a:t>
            </a:r>
            <a:r>
              <a:rPr lang="en-US" sz="1200" dirty="0" smtClean="0">
                <a:latin typeface="KG Strawberry Limeade" panose="02000507000000020002" pitchFamily="2" charset="0"/>
              </a:rPr>
              <a:t>).</a:t>
            </a:r>
            <a:endParaRPr lang="en-US" sz="1200" dirty="0">
              <a:latin typeface="KG Strawberry Limeade" panose="02000507000000020002" pitchFamily="2" charset="0"/>
            </a:endParaRPr>
          </a:p>
        </p:txBody>
      </p:sp>
      <p:sp>
        <p:nvSpPr>
          <p:cNvPr id="3" name="Rectangle 2"/>
          <p:cNvSpPr/>
          <p:nvPr/>
        </p:nvSpPr>
        <p:spPr>
          <a:xfrm>
            <a:off x="797370" y="8956422"/>
            <a:ext cx="6185409" cy="400110"/>
          </a:xfrm>
          <a:prstGeom prst="rect">
            <a:avLst/>
          </a:prstGeom>
        </p:spPr>
        <p:txBody>
          <a:bodyPr wrap="square">
            <a:spAutoFit/>
          </a:bodyPr>
          <a:lstStyle/>
          <a:p>
            <a:pPr algn="ctr">
              <a:defRPr/>
            </a:pPr>
            <a:r>
              <a:rPr lang="en-US" sz="1000" dirty="0">
                <a:latin typeface="KG What the Teacher Wants" panose="02000000000000000000" pitchFamily="2" charset="0"/>
                <a:ea typeface="HelloCutie" panose="02000603000000000000" pitchFamily="2" charset="0"/>
              </a:rPr>
              <a:t>I hope that you and your students enjoy this product. Feedback is always appreciated.  If this activity does not meet your expectations, please email me at </a:t>
            </a:r>
            <a:r>
              <a:rPr lang="en-US" sz="1000" dirty="0">
                <a:latin typeface="KG What the Teacher Wants" panose="02000000000000000000" pitchFamily="2" charset="0"/>
                <a:ea typeface="HelloCutie" panose="02000603000000000000" pitchFamily="2" charset="0"/>
                <a:hlinkClick r:id="rId4"/>
              </a:rPr>
              <a:t>TeachingJunkie@yahoo.com</a:t>
            </a:r>
            <a:r>
              <a:rPr lang="en-US" sz="1000" dirty="0">
                <a:latin typeface="KG What the Teacher Wants" panose="02000000000000000000" pitchFamily="2" charset="0"/>
                <a:ea typeface="HelloCutie" panose="02000603000000000000" pitchFamily="2" charset="0"/>
              </a:rPr>
              <a:t> and I will do my best to meet your needs.</a:t>
            </a:r>
          </a:p>
        </p:txBody>
      </p:sp>
      <p:pic>
        <p:nvPicPr>
          <p:cNvPr id="1027" name="Picture 3" descr="goodnessandfu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408" y="8034607"/>
            <a:ext cx="874803" cy="87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School Stuff\School Stuff\Media Resources\Clipart and Animations\Borders\BordersKGSkinnyEdgeBorders\SkinnyEdgeBorders\minilogokgfontsmore.pn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3380964" y="7961468"/>
            <a:ext cx="1021080" cy="1021081"/>
          </a:xfrm>
          <a:prstGeom prst="rect">
            <a:avLst/>
          </a:prstGeom>
          <a:noFill/>
          <a:ln>
            <a:noFill/>
          </a:ln>
        </p:spPr>
      </p:pic>
      <p:pic>
        <p:nvPicPr>
          <p:cNvPr id="7" name="Picture 6" descr="G:\School Stuff\Media Resources\Clipart and Animations\Thistle Girl Designs\mathmania\mm8_tdglogo.gif">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625753" y="8231979"/>
            <a:ext cx="1432560" cy="480060"/>
          </a:xfrm>
          <a:prstGeom prst="rect">
            <a:avLst/>
          </a:prstGeom>
          <a:noFill/>
          <a:ln>
            <a:noFill/>
          </a:ln>
        </p:spPr>
      </p:pic>
    </p:spTree>
    <p:extLst>
      <p:ext uri="{BB962C8B-B14F-4D97-AF65-F5344CB8AC3E}">
        <p14:creationId xmlns:p14="http://schemas.microsoft.com/office/powerpoint/2010/main" val="4961328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landscape" id="{53FA32D3-B82B-43B4-BD2A-36593CEB2D9F}" vid="{3B6D237B-3B2A-4BD5-8204-7873576D85F9}"/>
    </a:ext>
  </a:extLst>
</a:theme>
</file>

<file path=docProps/app.xml><?xml version="1.0" encoding="utf-8"?>
<Properties xmlns="http://schemas.openxmlformats.org/officeDocument/2006/extended-properties" xmlns:vt="http://schemas.openxmlformats.org/officeDocument/2006/docPropsVTypes">
  <Template>Blank portrait</Template>
  <TotalTime>762</TotalTime>
  <Words>943</Words>
  <Application>Microsoft Office PowerPoint</Application>
  <PresentationFormat>Custom</PresentationFormat>
  <Paragraphs>65</Paragraphs>
  <Slides>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 Light</vt:lpstr>
      <vt:lpstr>HelloCutie</vt:lpstr>
      <vt:lpstr>KG What the Teacher Wants</vt:lpstr>
      <vt:lpstr>Calibri</vt:lpstr>
      <vt:lpstr>KG Strawberry Limeade</vt:lpstr>
      <vt:lpstr>Kristen ITC</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Wilson</dc:creator>
  <cp:lastModifiedBy>Technology Support</cp:lastModifiedBy>
  <cp:revision>113</cp:revision>
  <cp:lastPrinted>2018-09-09T16:23:44Z</cp:lastPrinted>
  <dcterms:created xsi:type="dcterms:W3CDTF">2015-06-24T22:02:03Z</dcterms:created>
  <dcterms:modified xsi:type="dcterms:W3CDTF">2018-10-07T17:02:23Z</dcterms:modified>
</cp:coreProperties>
</file>